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14"/>
  </p:notesMasterIdLst>
  <p:sldIdLst>
    <p:sldId id="560" r:id="rId2"/>
    <p:sldId id="280" r:id="rId3"/>
    <p:sldId id="279" r:id="rId4"/>
    <p:sldId id="1118" r:id="rId5"/>
    <p:sldId id="1088" r:id="rId6"/>
    <p:sldId id="1089" r:id="rId7"/>
    <p:sldId id="1090" r:id="rId8"/>
    <p:sldId id="1086" r:id="rId9"/>
    <p:sldId id="1087" r:id="rId10"/>
    <p:sldId id="1120" r:id="rId11"/>
    <p:sldId id="1119" r:id="rId12"/>
    <p:sldId id="1121" r:id="rId13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Johnson" initials="KJ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FF00"/>
    <a:srgbClr val="548235"/>
    <a:srgbClr val="640000"/>
    <a:srgbClr val="003300"/>
    <a:srgbClr val="000000"/>
    <a:srgbClr val="FFFFFF"/>
    <a:srgbClr val="2FA1FF"/>
    <a:srgbClr val="2828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96" autoAdjust="0"/>
    <p:restoredTop sz="93004" autoAdjust="0"/>
  </p:normalViewPr>
  <p:slideViewPr>
    <p:cSldViewPr snapToGrid="0">
      <p:cViewPr>
        <p:scale>
          <a:sx n="83" d="100"/>
          <a:sy n="83" d="100"/>
        </p:scale>
        <p:origin x="75" y="27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-119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DB8742D3-6FBB-4C55-9D78-468E87114176}" type="datetimeFigureOut">
              <a:rPr lang="en-US"/>
              <a:pPr>
                <a:defRPr/>
              </a:pPr>
              <a:t>7/26/2018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05FBF6B-6A5C-4AF0-95C7-091FCECE3EE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6632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B9EEB2-BD37-4AEC-A11A-4A32E214D1D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432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21D97F-8B28-4314-8633-14D57AAFCC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364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5FBF6B-6A5C-4AF0-95C7-091FCECE3EEB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80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3F4ED-CD3C-5047-98C9-578749042D9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871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W crest transparent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92360" y="340043"/>
            <a:ext cx="1691640" cy="2668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552" y="818881"/>
            <a:ext cx="9429482" cy="1821287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117600" y="4419600"/>
            <a:ext cx="10464800" cy="990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1320800" y="5638800"/>
            <a:ext cx="9855200" cy="762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rgbClr val="C00000"/>
                </a:solidFill>
              </a:defRPr>
            </a:lvl1pPr>
            <a:lvl3pPr marL="914400" indent="0" algn="ctr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3605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 userDrawn="1"/>
        </p:nvSpPr>
        <p:spPr>
          <a:xfrm>
            <a:off x="48283" y="65395"/>
            <a:ext cx="12071288" cy="602821"/>
          </a:xfrm>
          <a:prstGeom prst="roundRect">
            <a:avLst>
              <a:gd name="adj" fmla="val 27057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  <a:alpha val="50000"/>
                </a:schemeClr>
              </a:gs>
              <a:gs pos="54000">
                <a:srgbClr val="800000"/>
              </a:gs>
              <a:gs pos="96000">
                <a:srgbClr val="7F3838"/>
              </a:gs>
              <a:gs pos="100000">
                <a:srgbClr val="7F6060"/>
              </a:gs>
              <a:gs pos="5000">
                <a:srgbClr val="7F4848">
                  <a:lumMod val="99000"/>
                  <a:lumOff val="1000"/>
                </a:srgbClr>
              </a:gs>
              <a:gs pos="100000">
                <a:schemeClr val="tx1">
                  <a:lumMod val="50000"/>
                  <a:lumOff val="50000"/>
                  <a:alpha val="50000"/>
                </a:schemeClr>
              </a:gs>
            </a:gsLst>
            <a:lin ang="5400000" scaled="0"/>
            <a:tileRect/>
          </a:gra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800" b="1" dirty="0">
              <a:solidFill>
                <a:srgbClr val="FFFFFF"/>
              </a:solidFill>
              <a:cs typeface="Calibr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704422"/>
            <a:ext cx="11277600" cy="5942442"/>
          </a:xfrm>
        </p:spPr>
        <p:txBody>
          <a:bodyPr/>
          <a:lstStyle>
            <a:lvl2pPr marL="685800" indent="-228600">
              <a:buFont typeface="Calibri" panose="020F0502020204030204" pitchFamily="34" charset="0"/>
              <a:buChar char="―"/>
              <a:defRPr>
                <a:solidFill>
                  <a:srgbClr val="640000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609601" y="101601"/>
            <a:ext cx="11368617" cy="50506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651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86F6D83-294F-4C5D-856E-8D65E7733E98}" type="datetimeFigureOut">
              <a:rPr lang="en-US" smtClean="0"/>
              <a:pPr>
                <a:defRPr/>
              </a:pPr>
              <a:t>7/26/2018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919F74-63EF-4928-9806-BE8FD73EDF9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01" y="185739"/>
            <a:ext cx="860735" cy="135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062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515BC-C311-49C5-8081-B8AE5F5E4047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B4E40-556A-4207-9341-CD6FBC607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62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DF717-FD4C-4F08-8EFB-02DDA07AF76F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1671B-7197-4B64-BF05-CC6D38AC3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60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bmcmillan@wisc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jmjohnson33@wisc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3"/>
          <p:cNvSpPr>
            <a:spLocks noGrp="1"/>
          </p:cNvSpPr>
          <p:nvPr>
            <p:ph type="title"/>
          </p:nvPr>
        </p:nvSpPr>
        <p:spPr bwMode="auto">
          <a:xfrm>
            <a:off x="129973" y="333330"/>
            <a:ext cx="9543437" cy="101890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/>
              <a:t>ML4MI Bootcamp: </a:t>
            </a:r>
            <a:br>
              <a:rPr lang="en-US" dirty="0"/>
            </a:br>
            <a:r>
              <a:rPr lang="en-US"/>
              <a:t>	Network </a:t>
            </a:r>
            <a:r>
              <a:rPr lang="en-US" dirty="0"/>
              <a:t>training strategies</a:t>
            </a:r>
            <a:br>
              <a:rPr lang="en-US" dirty="0"/>
            </a:br>
            <a:r>
              <a:rPr lang="en-US" dirty="0"/>
              <a:t>	</a:t>
            </a:r>
            <a:br>
              <a:rPr lang="en-US" dirty="0"/>
            </a:br>
            <a:r>
              <a:rPr lang="en-US" dirty="0"/>
              <a:t>		</a:t>
            </a:r>
            <a:endParaRPr lang="en-US" sz="4000" i="1" dirty="0">
              <a:solidFill>
                <a:schemeClr val="tx1"/>
              </a:solidFill>
            </a:endParaRPr>
          </a:p>
        </p:txBody>
      </p:sp>
      <p:sp>
        <p:nvSpPr>
          <p:cNvPr id="18" name="Text Placeholder 4"/>
          <p:cNvSpPr txBox="1">
            <a:spLocks/>
          </p:cNvSpPr>
          <p:nvPr/>
        </p:nvSpPr>
        <p:spPr bwMode="auto">
          <a:xfrm>
            <a:off x="129973" y="3979813"/>
            <a:ext cx="10408118" cy="464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Contributors:</a:t>
            </a:r>
          </a:p>
          <a:p>
            <a:pPr lvl="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	Alan McMillan(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  <a:hlinkClick r:id="rId3"/>
              </a:rPr>
              <a:t>abmcmillan@wisc.edu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)</a:t>
            </a:r>
          </a:p>
          <a:p>
            <a:pPr lvl="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i="1" dirty="0">
                <a:solidFill>
                  <a:srgbClr val="C00000"/>
                </a:solidFill>
                <a:latin typeface="Calibri Light" panose="020F0302020204030204"/>
              </a:rPr>
              <a:t>	Jacob Johnson (</a:t>
            </a:r>
            <a:r>
              <a:rPr lang="en-US" sz="2800" i="1" dirty="0">
                <a:solidFill>
                  <a:srgbClr val="C00000"/>
                </a:solidFill>
                <a:latin typeface="Calibri Light" panose="020F0302020204030204"/>
                <a:hlinkClick r:id="rId4"/>
              </a:rPr>
              <a:t>jmjohnson33@wisc.edu</a:t>
            </a:r>
            <a:r>
              <a:rPr lang="en-US" sz="2800" i="1" dirty="0">
                <a:solidFill>
                  <a:srgbClr val="C00000"/>
                </a:solidFill>
                <a:latin typeface="Calibri Light" panose="020F0302020204030204"/>
              </a:rPr>
              <a:t> )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</a:t>
            </a:r>
          </a:p>
        </p:txBody>
      </p:sp>
      <p:sp>
        <p:nvSpPr>
          <p:cNvPr id="7" name="Text Placeholder 4"/>
          <p:cNvSpPr txBox="1">
            <a:spLocks/>
          </p:cNvSpPr>
          <p:nvPr/>
        </p:nvSpPr>
        <p:spPr bwMode="auto">
          <a:xfrm>
            <a:off x="131985" y="2342164"/>
            <a:ext cx="11820501" cy="1191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i="1" dirty="0">
                <a:solidFill>
                  <a:schemeClr val="tx1">
                    <a:lumMod val="50000"/>
                  </a:schemeClr>
                </a:solidFill>
                <a:latin typeface="Calibri Light" panose="020F0302020204030204"/>
              </a:rPr>
              <a:t>Updated: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	July 24</a:t>
            </a:r>
            <a:r>
              <a:rPr lang="en-US" sz="2800" i="1" dirty="0">
                <a:solidFill>
                  <a:schemeClr val="tx1">
                    <a:lumMod val="50000"/>
                  </a:schemeClr>
                </a:solidFill>
                <a:latin typeface="Calibri Light" panose="020F0302020204030204"/>
              </a:rPr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1166188830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BEC6224-A11A-44FB-92B9-324FE6BC4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Image segmentation task</a:t>
            </a:r>
          </a:p>
          <a:p>
            <a:pPr lvl="1"/>
            <a:r>
              <a:rPr lang="en-US" sz="3200" dirty="0"/>
              <a:t>Segmentation lungs from chest CT volumes</a:t>
            </a:r>
          </a:p>
          <a:p>
            <a:pPr lvl="1"/>
            <a:r>
              <a:rPr lang="en-US" sz="3200" dirty="0"/>
              <a:t>Using publicly available LCTSC dataset</a:t>
            </a:r>
          </a:p>
          <a:p>
            <a:pPr lvl="1"/>
            <a:endParaRPr lang="en-US" sz="3200" dirty="0"/>
          </a:p>
          <a:p>
            <a:r>
              <a:rPr lang="en-US" sz="3600" dirty="0"/>
              <a:t>Image Synthesis task</a:t>
            </a:r>
          </a:p>
          <a:p>
            <a:pPr lvl="1"/>
            <a:r>
              <a:rPr lang="en-US" sz="3200" dirty="0"/>
              <a:t>Predict T2 MR image from T1</a:t>
            </a:r>
          </a:p>
          <a:p>
            <a:pPr lvl="1"/>
            <a:r>
              <a:rPr lang="en-US" sz="3200" dirty="0"/>
              <a:t>Using BRATS 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BE54E-746F-49EF-9B20-8DB308BE92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Today’s Examples</a:t>
            </a:r>
          </a:p>
        </p:txBody>
      </p:sp>
    </p:spTree>
    <p:extLst>
      <p:ext uri="{BB962C8B-B14F-4D97-AF65-F5344CB8AC3E}">
        <p14:creationId xmlns:p14="http://schemas.microsoft.com/office/powerpoint/2010/main" val="704188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3444C-756B-4180-BEF6-C483D66815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4463" y="140175"/>
            <a:ext cx="11368617" cy="505069"/>
          </a:xfrm>
        </p:spPr>
        <p:txBody>
          <a:bodyPr/>
          <a:lstStyle/>
          <a:p>
            <a:r>
              <a:rPr lang="en-US" dirty="0"/>
              <a:t>Our Segmentation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041D37-98BD-4E6D-B246-AAC1B254F9DB}"/>
              </a:ext>
            </a:extLst>
          </p:cNvPr>
          <p:cNvSpPr txBox="1"/>
          <p:nvPr/>
        </p:nvSpPr>
        <p:spPr bwMode="auto">
          <a:xfrm>
            <a:off x="372043" y="800520"/>
            <a:ext cx="1089558" cy="830997"/>
          </a:xfrm>
          <a:prstGeom prst="rect">
            <a:avLst/>
          </a:prstGeom>
          <a:solidFill>
            <a:schemeClr val="bg2"/>
          </a:solidFill>
          <a:ln w="76200">
            <a:solidFill>
              <a:srgbClr val="FFFF00"/>
            </a:solidFill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Input Image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425AC8-7B5A-4B80-9CA0-21AE9CA8426E}"/>
              </a:ext>
            </a:extLst>
          </p:cNvPr>
          <p:cNvSpPr txBox="1"/>
          <p:nvPr/>
        </p:nvSpPr>
        <p:spPr bwMode="auto">
          <a:xfrm>
            <a:off x="695424" y="1720801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5A16D3-A133-4922-850E-4F454C8635D5}"/>
              </a:ext>
            </a:extLst>
          </p:cNvPr>
          <p:cNvSpPr txBox="1"/>
          <p:nvPr/>
        </p:nvSpPr>
        <p:spPr bwMode="auto">
          <a:xfrm>
            <a:off x="695424" y="2200724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645F51-4465-4290-B53E-E533A360D482}"/>
              </a:ext>
            </a:extLst>
          </p:cNvPr>
          <p:cNvSpPr txBox="1"/>
          <p:nvPr/>
        </p:nvSpPr>
        <p:spPr bwMode="auto">
          <a:xfrm>
            <a:off x="695424" y="2675822"/>
            <a:ext cx="2490933" cy="830997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 err="1"/>
              <a:t>Strided</a:t>
            </a:r>
            <a:r>
              <a:rPr lang="en-US" sz="2400" b="0" dirty="0"/>
              <a:t>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D8644-D071-4183-A397-6AA17750AB19}"/>
              </a:ext>
            </a:extLst>
          </p:cNvPr>
          <p:cNvSpPr txBox="1"/>
          <p:nvPr/>
        </p:nvSpPr>
        <p:spPr bwMode="auto">
          <a:xfrm>
            <a:off x="1082286" y="3529087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9B5413-2389-4BD5-9CCC-C2FC9E4A8134}"/>
              </a:ext>
            </a:extLst>
          </p:cNvPr>
          <p:cNvSpPr txBox="1"/>
          <p:nvPr/>
        </p:nvSpPr>
        <p:spPr bwMode="auto">
          <a:xfrm>
            <a:off x="1082286" y="4009010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5AE56D-CA46-4104-89EA-DFCDAEFFBD61}"/>
              </a:ext>
            </a:extLst>
          </p:cNvPr>
          <p:cNvSpPr txBox="1"/>
          <p:nvPr/>
        </p:nvSpPr>
        <p:spPr bwMode="auto">
          <a:xfrm>
            <a:off x="1082286" y="4472385"/>
            <a:ext cx="2490933" cy="830997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 err="1"/>
              <a:t>Strided</a:t>
            </a:r>
            <a:r>
              <a:rPr lang="en-US" sz="2400" b="0" dirty="0"/>
              <a:t>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664F92-3E4E-4843-805E-1B4765CF15F7}"/>
              </a:ext>
            </a:extLst>
          </p:cNvPr>
          <p:cNvSpPr txBox="1"/>
          <p:nvPr/>
        </p:nvSpPr>
        <p:spPr bwMode="auto">
          <a:xfrm>
            <a:off x="4833674" y="5096376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FA704C-D7BF-4A1A-9909-BBAED7B4ABB1}"/>
              </a:ext>
            </a:extLst>
          </p:cNvPr>
          <p:cNvSpPr txBox="1"/>
          <p:nvPr/>
        </p:nvSpPr>
        <p:spPr bwMode="auto">
          <a:xfrm>
            <a:off x="4833674" y="5588022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4B6445-F50C-4506-B6C7-863683DD0A4F}"/>
              </a:ext>
            </a:extLst>
          </p:cNvPr>
          <p:cNvSpPr txBox="1"/>
          <p:nvPr/>
        </p:nvSpPr>
        <p:spPr bwMode="auto">
          <a:xfrm>
            <a:off x="4833674" y="4316380"/>
            <a:ext cx="2490933" cy="830997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Transpose </a:t>
            </a:r>
            <a:r>
              <a:rPr lang="en-US" sz="2400" b="0" dirty="0" err="1"/>
              <a:t>Strided</a:t>
            </a:r>
            <a:r>
              <a:rPr lang="en-US" sz="2400" b="0" dirty="0"/>
              <a:t>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5D04ED-59B5-45F5-BDC0-CF3CFED27BA6}"/>
              </a:ext>
            </a:extLst>
          </p:cNvPr>
          <p:cNvSpPr txBox="1"/>
          <p:nvPr/>
        </p:nvSpPr>
        <p:spPr bwMode="auto">
          <a:xfrm>
            <a:off x="5375257" y="3851079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15F732-0171-407C-86A7-77F8F81B38E3}"/>
              </a:ext>
            </a:extLst>
          </p:cNvPr>
          <p:cNvSpPr txBox="1"/>
          <p:nvPr/>
        </p:nvSpPr>
        <p:spPr bwMode="auto">
          <a:xfrm>
            <a:off x="5375256" y="2555271"/>
            <a:ext cx="2490933" cy="830997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Transpose </a:t>
            </a:r>
            <a:r>
              <a:rPr lang="en-US" sz="2400" b="0" dirty="0" err="1"/>
              <a:t>Strided</a:t>
            </a:r>
            <a:r>
              <a:rPr lang="en-US" sz="2400" b="0" dirty="0"/>
              <a:t>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ADFAD6-AB4E-49D7-B2D2-C8C6991F132A}"/>
              </a:ext>
            </a:extLst>
          </p:cNvPr>
          <p:cNvSpPr txBox="1"/>
          <p:nvPr/>
        </p:nvSpPr>
        <p:spPr bwMode="auto">
          <a:xfrm>
            <a:off x="5703501" y="1586099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55FA39-FCF0-4B52-85EA-DD0E0FB6F397}"/>
              </a:ext>
            </a:extLst>
          </p:cNvPr>
          <p:cNvSpPr txBox="1"/>
          <p:nvPr/>
        </p:nvSpPr>
        <p:spPr bwMode="auto">
          <a:xfrm>
            <a:off x="5703501" y="2077745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28C736-D404-4172-8BBD-6487ABA46A09}"/>
              </a:ext>
            </a:extLst>
          </p:cNvPr>
          <p:cNvSpPr txBox="1"/>
          <p:nvPr/>
        </p:nvSpPr>
        <p:spPr bwMode="auto">
          <a:xfrm>
            <a:off x="5378576" y="3393299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4AC1BB-CAB7-4540-B3AA-26B33662AD74}"/>
              </a:ext>
            </a:extLst>
          </p:cNvPr>
          <p:cNvSpPr txBox="1"/>
          <p:nvPr/>
        </p:nvSpPr>
        <p:spPr bwMode="auto">
          <a:xfrm>
            <a:off x="9513630" y="3286460"/>
            <a:ext cx="1596084" cy="830997"/>
          </a:xfrm>
          <a:prstGeom prst="rect">
            <a:avLst/>
          </a:prstGeom>
          <a:solidFill>
            <a:schemeClr val="bg2"/>
          </a:solidFill>
          <a:ln w="76200">
            <a:solidFill>
              <a:srgbClr val="00B050"/>
            </a:solidFill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Output Mask</a:t>
            </a:r>
          </a:p>
        </p:txBody>
      </p: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F98C9256-B0BE-43FC-A0C2-6B80F1BA7D8C}"/>
              </a:ext>
            </a:extLst>
          </p:cNvPr>
          <p:cNvCxnSpPr>
            <a:cxnSpLocks/>
            <a:stCxn id="17" idx="0"/>
            <a:endCxn id="20" idx="0"/>
          </p:cNvCxnSpPr>
          <p:nvPr/>
        </p:nvCxnSpPr>
        <p:spPr>
          <a:xfrm rot="16200000" flipH="1">
            <a:off x="7780139" y="754927"/>
            <a:ext cx="1700361" cy="3362704"/>
          </a:xfrm>
          <a:prstGeom prst="curvedConnector3">
            <a:avLst>
              <a:gd name="adj1" fmla="val -39149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B97999C0-CD15-481A-92A9-C63FAF6FDADB}"/>
              </a:ext>
            </a:extLst>
          </p:cNvPr>
          <p:cNvCxnSpPr>
            <a:cxnSpLocks/>
            <a:stCxn id="10" idx="2"/>
            <a:endCxn id="12" idx="2"/>
          </p:cNvCxnSpPr>
          <p:nvPr/>
        </p:nvCxnSpPr>
        <p:spPr>
          <a:xfrm rot="16200000" flipH="1">
            <a:off x="3830295" y="3800840"/>
            <a:ext cx="746305" cy="3751388"/>
          </a:xfrm>
          <a:prstGeom prst="curvedConnector3">
            <a:avLst>
              <a:gd name="adj1" fmla="val 18149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26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3444C-756B-4180-BEF6-C483D66815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4463" y="140175"/>
            <a:ext cx="11368617" cy="505069"/>
          </a:xfrm>
        </p:spPr>
        <p:txBody>
          <a:bodyPr/>
          <a:lstStyle/>
          <a:p>
            <a:r>
              <a:rPr lang="en-US" dirty="0"/>
              <a:t>Our Segmentation Model- with skip connections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041D37-98BD-4E6D-B246-AAC1B254F9DB}"/>
              </a:ext>
            </a:extLst>
          </p:cNvPr>
          <p:cNvSpPr txBox="1"/>
          <p:nvPr/>
        </p:nvSpPr>
        <p:spPr bwMode="auto">
          <a:xfrm>
            <a:off x="372043" y="800520"/>
            <a:ext cx="1089558" cy="830997"/>
          </a:xfrm>
          <a:prstGeom prst="rect">
            <a:avLst/>
          </a:prstGeom>
          <a:solidFill>
            <a:schemeClr val="bg2"/>
          </a:solidFill>
          <a:ln w="76200">
            <a:solidFill>
              <a:srgbClr val="FFFF00"/>
            </a:solidFill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Input Image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425AC8-7B5A-4B80-9CA0-21AE9CA8426E}"/>
              </a:ext>
            </a:extLst>
          </p:cNvPr>
          <p:cNvSpPr txBox="1"/>
          <p:nvPr/>
        </p:nvSpPr>
        <p:spPr bwMode="auto">
          <a:xfrm>
            <a:off x="695424" y="1720801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5A16D3-A133-4922-850E-4F454C8635D5}"/>
              </a:ext>
            </a:extLst>
          </p:cNvPr>
          <p:cNvSpPr txBox="1"/>
          <p:nvPr/>
        </p:nvSpPr>
        <p:spPr bwMode="auto">
          <a:xfrm>
            <a:off x="695424" y="2200724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645F51-4465-4290-B53E-E533A360D482}"/>
              </a:ext>
            </a:extLst>
          </p:cNvPr>
          <p:cNvSpPr txBox="1"/>
          <p:nvPr/>
        </p:nvSpPr>
        <p:spPr bwMode="auto">
          <a:xfrm>
            <a:off x="695424" y="2675822"/>
            <a:ext cx="2490933" cy="830997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 err="1"/>
              <a:t>Strided</a:t>
            </a:r>
            <a:r>
              <a:rPr lang="en-US" sz="2400" b="0" dirty="0"/>
              <a:t>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D8644-D071-4183-A397-6AA17750AB19}"/>
              </a:ext>
            </a:extLst>
          </p:cNvPr>
          <p:cNvSpPr txBox="1"/>
          <p:nvPr/>
        </p:nvSpPr>
        <p:spPr bwMode="auto">
          <a:xfrm>
            <a:off x="1082286" y="3529087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9B5413-2389-4BD5-9CCC-C2FC9E4A8134}"/>
              </a:ext>
            </a:extLst>
          </p:cNvPr>
          <p:cNvSpPr txBox="1"/>
          <p:nvPr/>
        </p:nvSpPr>
        <p:spPr bwMode="auto">
          <a:xfrm>
            <a:off x="1082286" y="4009010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5AE56D-CA46-4104-89EA-DFCDAEFFBD61}"/>
              </a:ext>
            </a:extLst>
          </p:cNvPr>
          <p:cNvSpPr txBox="1"/>
          <p:nvPr/>
        </p:nvSpPr>
        <p:spPr bwMode="auto">
          <a:xfrm>
            <a:off x="1082286" y="4472385"/>
            <a:ext cx="2490933" cy="830997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 err="1"/>
              <a:t>Strided</a:t>
            </a:r>
            <a:r>
              <a:rPr lang="en-US" sz="2400" b="0" dirty="0"/>
              <a:t>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664F92-3E4E-4843-805E-1B4765CF15F7}"/>
              </a:ext>
            </a:extLst>
          </p:cNvPr>
          <p:cNvSpPr txBox="1"/>
          <p:nvPr/>
        </p:nvSpPr>
        <p:spPr bwMode="auto">
          <a:xfrm>
            <a:off x="4833674" y="5096376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FA704C-D7BF-4A1A-9909-BBAED7B4ABB1}"/>
              </a:ext>
            </a:extLst>
          </p:cNvPr>
          <p:cNvSpPr txBox="1"/>
          <p:nvPr/>
        </p:nvSpPr>
        <p:spPr bwMode="auto">
          <a:xfrm>
            <a:off x="4833674" y="5588022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4B6445-F50C-4506-B6C7-863683DD0A4F}"/>
              </a:ext>
            </a:extLst>
          </p:cNvPr>
          <p:cNvSpPr txBox="1"/>
          <p:nvPr/>
        </p:nvSpPr>
        <p:spPr bwMode="auto">
          <a:xfrm>
            <a:off x="4833674" y="4316380"/>
            <a:ext cx="2490933" cy="830997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Transpose </a:t>
            </a:r>
            <a:r>
              <a:rPr lang="en-US" sz="2400" b="0" dirty="0" err="1"/>
              <a:t>Strided</a:t>
            </a:r>
            <a:r>
              <a:rPr lang="en-US" sz="2400" b="0" dirty="0"/>
              <a:t>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5D04ED-59B5-45F5-BDC0-CF3CFED27BA6}"/>
              </a:ext>
            </a:extLst>
          </p:cNvPr>
          <p:cNvSpPr txBox="1"/>
          <p:nvPr/>
        </p:nvSpPr>
        <p:spPr bwMode="auto">
          <a:xfrm>
            <a:off x="5375257" y="3851079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15F732-0171-407C-86A7-77F8F81B38E3}"/>
              </a:ext>
            </a:extLst>
          </p:cNvPr>
          <p:cNvSpPr txBox="1"/>
          <p:nvPr/>
        </p:nvSpPr>
        <p:spPr bwMode="auto">
          <a:xfrm>
            <a:off x="5375256" y="2555271"/>
            <a:ext cx="2490933" cy="830997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Transpose </a:t>
            </a:r>
            <a:r>
              <a:rPr lang="en-US" sz="2400" b="0" dirty="0" err="1"/>
              <a:t>Strided</a:t>
            </a:r>
            <a:r>
              <a:rPr lang="en-US" sz="2400" b="0" dirty="0"/>
              <a:t>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ADFAD6-AB4E-49D7-B2D2-C8C6991F132A}"/>
              </a:ext>
            </a:extLst>
          </p:cNvPr>
          <p:cNvSpPr txBox="1"/>
          <p:nvPr/>
        </p:nvSpPr>
        <p:spPr bwMode="auto">
          <a:xfrm>
            <a:off x="5703501" y="1586099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55FA39-FCF0-4B52-85EA-DD0E0FB6F397}"/>
              </a:ext>
            </a:extLst>
          </p:cNvPr>
          <p:cNvSpPr txBox="1"/>
          <p:nvPr/>
        </p:nvSpPr>
        <p:spPr bwMode="auto">
          <a:xfrm>
            <a:off x="5703501" y="2077745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28C736-D404-4172-8BBD-6487ABA46A09}"/>
              </a:ext>
            </a:extLst>
          </p:cNvPr>
          <p:cNvSpPr txBox="1"/>
          <p:nvPr/>
        </p:nvSpPr>
        <p:spPr bwMode="auto">
          <a:xfrm>
            <a:off x="5378576" y="3393299"/>
            <a:ext cx="2490933" cy="461665"/>
          </a:xfrm>
          <a:prstGeom prst="rect">
            <a:avLst/>
          </a:prstGeom>
          <a:solidFill>
            <a:schemeClr val="bg2"/>
          </a:solidFill>
          <a:ln w="76200"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Convolution Layer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4AC1BB-CAB7-4540-B3AA-26B33662AD74}"/>
              </a:ext>
            </a:extLst>
          </p:cNvPr>
          <p:cNvSpPr txBox="1"/>
          <p:nvPr/>
        </p:nvSpPr>
        <p:spPr bwMode="auto">
          <a:xfrm>
            <a:off x="9513630" y="3286460"/>
            <a:ext cx="1596084" cy="830997"/>
          </a:xfrm>
          <a:prstGeom prst="rect">
            <a:avLst/>
          </a:prstGeom>
          <a:solidFill>
            <a:schemeClr val="bg2"/>
          </a:solidFill>
          <a:ln w="76200">
            <a:solidFill>
              <a:srgbClr val="00B050"/>
            </a:solidFill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400" b="0" dirty="0"/>
              <a:t>Output Mask</a:t>
            </a:r>
          </a:p>
        </p:txBody>
      </p: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F98C9256-B0BE-43FC-A0C2-6B80F1BA7D8C}"/>
              </a:ext>
            </a:extLst>
          </p:cNvPr>
          <p:cNvCxnSpPr>
            <a:cxnSpLocks/>
            <a:stCxn id="17" idx="0"/>
            <a:endCxn id="20" idx="0"/>
          </p:cNvCxnSpPr>
          <p:nvPr/>
        </p:nvCxnSpPr>
        <p:spPr>
          <a:xfrm rot="16200000" flipH="1">
            <a:off x="7780139" y="754927"/>
            <a:ext cx="1700361" cy="3362704"/>
          </a:xfrm>
          <a:prstGeom prst="curvedConnector3">
            <a:avLst>
              <a:gd name="adj1" fmla="val -39149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B97999C0-CD15-481A-92A9-C63FAF6FDADB}"/>
              </a:ext>
            </a:extLst>
          </p:cNvPr>
          <p:cNvCxnSpPr>
            <a:cxnSpLocks/>
            <a:stCxn id="10" idx="2"/>
            <a:endCxn id="12" idx="2"/>
          </p:cNvCxnSpPr>
          <p:nvPr/>
        </p:nvCxnSpPr>
        <p:spPr>
          <a:xfrm rot="16200000" flipH="1">
            <a:off x="3830295" y="3800840"/>
            <a:ext cx="746305" cy="3751388"/>
          </a:xfrm>
          <a:prstGeom prst="curvedConnector3">
            <a:avLst>
              <a:gd name="adj1" fmla="val 18149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ED0483DA-D66F-493C-8D42-4E58537F5D5A}"/>
              </a:ext>
            </a:extLst>
          </p:cNvPr>
          <p:cNvCxnSpPr>
            <a:stCxn id="6" idx="3"/>
            <a:endCxn id="18" idx="1"/>
          </p:cNvCxnSpPr>
          <p:nvPr/>
        </p:nvCxnSpPr>
        <p:spPr>
          <a:xfrm flipV="1">
            <a:off x="3186357" y="2308578"/>
            <a:ext cx="2517144" cy="122979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DFBEB886-B643-4395-83CE-AC9FA7B6DC9F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 flipV="1">
            <a:off x="3573219" y="4081912"/>
            <a:ext cx="1802038" cy="157931"/>
          </a:xfrm>
          <a:prstGeom prst="curvedConnector3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458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223" y="1078822"/>
            <a:ext cx="7569673" cy="47238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7068" y="291805"/>
            <a:ext cx="10869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Segmentation of Fat/Water Breast MR images with Deep Learning Segmentation Model</a:t>
            </a:r>
          </a:p>
        </p:txBody>
      </p:sp>
      <p:pic>
        <p:nvPicPr>
          <p:cNvPr id="4" name="Picture 6" descr="C:\Users\jmj136\Keras Scripts\ResSeg_v7_plots\SegOutput_9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8" t="3739" b="3739"/>
          <a:stretch/>
        </p:blipFill>
        <p:spPr bwMode="auto">
          <a:xfrm>
            <a:off x="376683" y="4292115"/>
            <a:ext cx="1709469" cy="1725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:\Users\jmj136\Keras Scripts\ResSeg_v7_plots\SegOutput_7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7" t="4374" b="3813"/>
          <a:stretch/>
        </p:blipFill>
        <p:spPr bwMode="auto">
          <a:xfrm>
            <a:off x="2343512" y="4292114"/>
            <a:ext cx="1733909" cy="1725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76683" y="1216325"/>
            <a:ext cx="24757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Trained with 120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Achieves Dice overlap score of 0.986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Effective across all breast densities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Can be applied to segment new slices at &lt;4ms/slice</a:t>
            </a:r>
          </a:p>
        </p:txBody>
      </p:sp>
    </p:spTree>
    <p:extLst>
      <p:ext uri="{BB962C8B-B14F-4D97-AF65-F5344CB8AC3E}">
        <p14:creationId xmlns:p14="http://schemas.microsoft.com/office/powerpoint/2010/main" val="4130882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3281" y="4607420"/>
            <a:ext cx="2412121" cy="2044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3098007" y="93408"/>
            <a:ext cx="1384021" cy="1429756"/>
            <a:chOff x="483766" y="102415"/>
            <a:chExt cx="1988933" cy="2054657"/>
          </a:xfrm>
        </p:grpSpPr>
        <p:pic>
          <p:nvPicPr>
            <p:cNvPr id="98" name="Picture 9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1357"/>
            <a:stretch/>
          </p:blipFill>
          <p:spPr bwMode="auto">
            <a:xfrm>
              <a:off x="483766" y="146155"/>
              <a:ext cx="1988933" cy="20109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3" name="Freeform 102"/>
            <p:cNvSpPr/>
            <p:nvPr/>
          </p:nvSpPr>
          <p:spPr>
            <a:xfrm>
              <a:off x="595003" y="102415"/>
              <a:ext cx="1715897" cy="642919"/>
            </a:xfrm>
            <a:custGeom>
              <a:avLst/>
              <a:gdLst>
                <a:gd name="connsiteX0" fmla="*/ 7840 w 1715897"/>
                <a:gd name="connsiteY0" fmla="*/ 624812 h 642919"/>
                <a:gd name="connsiteX1" fmla="*/ 7840 w 1715897"/>
                <a:gd name="connsiteY1" fmla="*/ 520697 h 642919"/>
                <a:gd name="connsiteX2" fmla="*/ 89321 w 1715897"/>
                <a:gd name="connsiteY2" fmla="*/ 366788 h 642919"/>
                <a:gd name="connsiteX3" fmla="*/ 175329 w 1715897"/>
                <a:gd name="connsiteY3" fmla="*/ 226460 h 642919"/>
                <a:gd name="connsiteX4" fmla="*/ 415246 w 1715897"/>
                <a:gd name="connsiteY4" fmla="*/ 68024 h 642919"/>
                <a:gd name="connsiteX5" fmla="*/ 605369 w 1715897"/>
                <a:gd name="connsiteY5" fmla="*/ 36337 h 642919"/>
                <a:gd name="connsiteX6" fmla="*/ 827179 w 1715897"/>
                <a:gd name="connsiteY6" fmla="*/ 54444 h 642919"/>
                <a:gd name="connsiteX7" fmla="*/ 972034 w 1715897"/>
                <a:gd name="connsiteY7" fmla="*/ 36337 h 642919"/>
                <a:gd name="connsiteX8" fmla="*/ 1107836 w 1715897"/>
                <a:gd name="connsiteY8" fmla="*/ 123 h 642919"/>
                <a:gd name="connsiteX9" fmla="*/ 1397547 w 1715897"/>
                <a:gd name="connsiteY9" fmla="*/ 49917 h 642919"/>
                <a:gd name="connsiteX10" fmla="*/ 1601250 w 1715897"/>
                <a:gd name="connsiteY10" fmla="*/ 181192 h 642919"/>
                <a:gd name="connsiteX11" fmla="*/ 1687258 w 1715897"/>
                <a:gd name="connsiteY11" fmla="*/ 362262 h 642919"/>
                <a:gd name="connsiteX12" fmla="*/ 1714418 w 1715897"/>
                <a:gd name="connsiteY12" fmla="*/ 520697 h 642919"/>
                <a:gd name="connsiteX13" fmla="*/ 1709891 w 1715897"/>
                <a:gd name="connsiteY13" fmla="*/ 642919 h 642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5897" h="642919">
                  <a:moveTo>
                    <a:pt x="7840" y="624812"/>
                  </a:moveTo>
                  <a:cubicBezTo>
                    <a:pt x="1050" y="594256"/>
                    <a:pt x="-5740" y="563701"/>
                    <a:pt x="7840" y="520697"/>
                  </a:cubicBezTo>
                  <a:cubicBezTo>
                    <a:pt x="21420" y="477693"/>
                    <a:pt x="61406" y="415828"/>
                    <a:pt x="89321" y="366788"/>
                  </a:cubicBezTo>
                  <a:cubicBezTo>
                    <a:pt x="117236" y="317748"/>
                    <a:pt x="121008" y="276254"/>
                    <a:pt x="175329" y="226460"/>
                  </a:cubicBezTo>
                  <a:cubicBezTo>
                    <a:pt x="229650" y="176666"/>
                    <a:pt x="343573" y="99711"/>
                    <a:pt x="415246" y="68024"/>
                  </a:cubicBezTo>
                  <a:cubicBezTo>
                    <a:pt x="486919" y="36337"/>
                    <a:pt x="536714" y="38600"/>
                    <a:pt x="605369" y="36337"/>
                  </a:cubicBezTo>
                  <a:cubicBezTo>
                    <a:pt x="674025" y="34074"/>
                    <a:pt x="766068" y="54444"/>
                    <a:pt x="827179" y="54444"/>
                  </a:cubicBezTo>
                  <a:cubicBezTo>
                    <a:pt x="888290" y="54444"/>
                    <a:pt x="925258" y="45390"/>
                    <a:pt x="972034" y="36337"/>
                  </a:cubicBezTo>
                  <a:cubicBezTo>
                    <a:pt x="1018810" y="27283"/>
                    <a:pt x="1036917" y="-2140"/>
                    <a:pt x="1107836" y="123"/>
                  </a:cubicBezTo>
                  <a:cubicBezTo>
                    <a:pt x="1178755" y="2386"/>
                    <a:pt x="1315311" y="19739"/>
                    <a:pt x="1397547" y="49917"/>
                  </a:cubicBezTo>
                  <a:cubicBezTo>
                    <a:pt x="1479783" y="80095"/>
                    <a:pt x="1552965" y="129134"/>
                    <a:pt x="1601250" y="181192"/>
                  </a:cubicBezTo>
                  <a:cubicBezTo>
                    <a:pt x="1649535" y="233249"/>
                    <a:pt x="1668397" y="305678"/>
                    <a:pt x="1687258" y="362262"/>
                  </a:cubicBezTo>
                  <a:cubicBezTo>
                    <a:pt x="1706119" y="418846"/>
                    <a:pt x="1710646" y="473921"/>
                    <a:pt x="1714418" y="520697"/>
                  </a:cubicBezTo>
                  <a:cubicBezTo>
                    <a:pt x="1718190" y="567473"/>
                    <a:pt x="1714040" y="605196"/>
                    <a:pt x="1709891" y="642919"/>
                  </a:cubicBezTo>
                </a:path>
              </a:pathLst>
            </a:custGeom>
            <a:noFill/>
            <a:ln>
              <a:solidFill>
                <a:srgbClr val="FF0000">
                  <a:alpha val="74902"/>
                </a:srgb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F0000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560624" y="509353"/>
            <a:ext cx="2242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Truncated MR</a:t>
            </a:r>
          </a:p>
          <a:p>
            <a:r>
              <a:rPr lang="en-US" dirty="0">
                <a:solidFill>
                  <a:schemeClr val="bg1"/>
                </a:solidFill>
              </a:rPr>
              <a:t>LAVA-Flex </a:t>
            </a:r>
          </a:p>
          <a:p>
            <a:r>
              <a:rPr lang="en-US" dirty="0">
                <a:solidFill>
                  <a:schemeClr val="bg1"/>
                </a:solidFill>
              </a:rPr>
              <a:t>images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012015" y="2356187"/>
            <a:ext cx="2573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Truncation-Completed Linear Attenuation Map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0500" y="4488245"/>
            <a:ext cx="2861733" cy="228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u="sng" dirty="0">
                <a:solidFill>
                  <a:schemeClr val="bg1"/>
                </a:solidFill>
                <a:latin typeface="Adobe Fan Heiti Std B" pitchFamily="34" charset="-128"/>
                <a:ea typeface="Adobe Fan Heiti Std B" pitchFamily="34" charset="-128"/>
              </a:rPr>
              <a:t>Truncation Completion and Generation of Linear Attenuation Map for Breast PET/MR Attenuation Correction</a:t>
            </a:r>
          </a:p>
        </p:txBody>
      </p:sp>
      <p:sp>
        <p:nvSpPr>
          <p:cNvPr id="21" name="Right Arrow 20"/>
          <p:cNvSpPr/>
          <p:nvPr/>
        </p:nvSpPr>
        <p:spPr>
          <a:xfrm>
            <a:off x="8174985" y="5098839"/>
            <a:ext cx="1136159" cy="660400"/>
          </a:xfrm>
          <a:prstGeom prst="rightArrow">
            <a:avLst>
              <a:gd name="adj1" fmla="val 37180"/>
              <a:gd name="adj2" fmla="val 50000"/>
            </a:avLst>
          </a:prstGeom>
          <a:solidFill>
            <a:srgbClr val="FFFF99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978659" y="5622737"/>
            <a:ext cx="13832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PET Attenuation Correction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801183" y="1302497"/>
            <a:ext cx="752898" cy="707485"/>
            <a:chOff x="3277183" y="1302496"/>
            <a:chExt cx="752898" cy="707485"/>
          </a:xfrm>
        </p:grpSpPr>
        <p:sp>
          <p:nvSpPr>
            <p:cNvPr id="1069" name="AutoShape 93"/>
            <p:cNvSpPr>
              <a:spLocks noChangeArrowheads="1"/>
            </p:cNvSpPr>
            <p:nvPr/>
          </p:nvSpPr>
          <p:spPr bwMode="auto">
            <a:xfrm>
              <a:off x="3277183" y="1304716"/>
              <a:ext cx="249848" cy="235322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70" name="AutoShape 94"/>
            <p:cNvSpPr>
              <a:spLocks noChangeArrowheads="1"/>
            </p:cNvSpPr>
            <p:nvPr/>
          </p:nvSpPr>
          <p:spPr bwMode="auto">
            <a:xfrm>
              <a:off x="3527031" y="1302496"/>
              <a:ext cx="250686" cy="23608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71" name="AutoShape 95"/>
            <p:cNvSpPr>
              <a:spLocks noChangeArrowheads="1"/>
            </p:cNvSpPr>
            <p:nvPr/>
          </p:nvSpPr>
          <p:spPr bwMode="auto">
            <a:xfrm>
              <a:off x="3277183" y="1539336"/>
              <a:ext cx="752898" cy="94888"/>
            </a:xfrm>
            <a:prstGeom prst="roundRect">
              <a:avLst>
                <a:gd name="adj" fmla="val 16667"/>
              </a:avLst>
            </a:prstGeom>
            <a:solidFill>
              <a:srgbClr val="F9DF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Concatenate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72" name="AutoShape 96"/>
            <p:cNvSpPr>
              <a:spLocks noChangeArrowheads="1"/>
            </p:cNvSpPr>
            <p:nvPr/>
          </p:nvSpPr>
          <p:spPr bwMode="auto">
            <a:xfrm>
              <a:off x="3277183" y="1633465"/>
              <a:ext cx="752898" cy="94129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73" name="AutoShape 97"/>
            <p:cNvSpPr>
              <a:spLocks noChangeArrowheads="1"/>
            </p:cNvSpPr>
            <p:nvPr/>
          </p:nvSpPr>
          <p:spPr bwMode="auto">
            <a:xfrm>
              <a:off x="3277183" y="1726835"/>
              <a:ext cx="752898" cy="94129"/>
            </a:xfrm>
            <a:prstGeom prst="roundRect">
              <a:avLst>
                <a:gd name="adj" fmla="val 16667"/>
              </a:avLst>
            </a:prstGeom>
            <a:solidFill>
              <a:srgbClr val="BDC1C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74" name="AutoShape 98"/>
            <p:cNvSpPr>
              <a:spLocks noChangeArrowheads="1"/>
            </p:cNvSpPr>
            <p:nvPr/>
          </p:nvSpPr>
          <p:spPr bwMode="auto">
            <a:xfrm>
              <a:off x="3277183" y="1820205"/>
              <a:ext cx="752898" cy="94888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4x4 s2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75" name="AutoShape 99"/>
            <p:cNvSpPr>
              <a:spLocks noChangeArrowheads="1"/>
            </p:cNvSpPr>
            <p:nvPr/>
          </p:nvSpPr>
          <p:spPr bwMode="auto">
            <a:xfrm>
              <a:off x="3277183" y="1915852"/>
              <a:ext cx="752898" cy="94129"/>
            </a:xfrm>
            <a:prstGeom prst="roundRect">
              <a:avLst>
                <a:gd name="adj" fmla="val 16667"/>
              </a:avLst>
            </a:prstGeom>
            <a:solidFill>
              <a:srgbClr val="C0C0C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76" name="AutoShape 100"/>
            <p:cNvSpPr>
              <a:spLocks noChangeArrowheads="1"/>
            </p:cNvSpPr>
            <p:nvPr/>
          </p:nvSpPr>
          <p:spPr bwMode="auto">
            <a:xfrm>
              <a:off x="3777254" y="1305532"/>
              <a:ext cx="249848" cy="11766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77" name="AutoShape 101"/>
            <p:cNvSpPr>
              <a:spLocks noChangeArrowheads="1"/>
            </p:cNvSpPr>
            <p:nvPr/>
          </p:nvSpPr>
          <p:spPr bwMode="auto">
            <a:xfrm>
              <a:off x="3777254" y="1420916"/>
              <a:ext cx="249848" cy="11766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051031" y="2275405"/>
            <a:ext cx="753736" cy="697949"/>
            <a:chOff x="3527031" y="2275404"/>
            <a:chExt cx="753736" cy="697949"/>
          </a:xfrm>
        </p:grpSpPr>
        <p:sp>
          <p:nvSpPr>
            <p:cNvPr id="1078" name="AutoShape 102"/>
            <p:cNvSpPr>
              <a:spLocks noChangeArrowheads="1"/>
            </p:cNvSpPr>
            <p:nvPr/>
          </p:nvSpPr>
          <p:spPr bwMode="auto">
            <a:xfrm>
              <a:off x="3527031" y="2275404"/>
              <a:ext cx="250687" cy="235322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 dirty="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79" name="AutoShape 103"/>
            <p:cNvSpPr>
              <a:spLocks noChangeArrowheads="1"/>
            </p:cNvSpPr>
            <p:nvPr/>
          </p:nvSpPr>
          <p:spPr bwMode="auto">
            <a:xfrm>
              <a:off x="3777718" y="2276162"/>
              <a:ext cx="249848" cy="23608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80" name="AutoShape 104"/>
            <p:cNvSpPr>
              <a:spLocks noChangeArrowheads="1"/>
            </p:cNvSpPr>
            <p:nvPr/>
          </p:nvSpPr>
          <p:spPr bwMode="auto">
            <a:xfrm>
              <a:off x="3527031" y="2510024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F9DF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Concatenate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81" name="AutoShape 105"/>
            <p:cNvSpPr>
              <a:spLocks noChangeArrowheads="1"/>
            </p:cNvSpPr>
            <p:nvPr/>
          </p:nvSpPr>
          <p:spPr bwMode="auto">
            <a:xfrm>
              <a:off x="3527031" y="2604153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82" name="AutoShape 106"/>
            <p:cNvSpPr>
              <a:spLocks noChangeArrowheads="1"/>
            </p:cNvSpPr>
            <p:nvPr/>
          </p:nvSpPr>
          <p:spPr bwMode="auto">
            <a:xfrm>
              <a:off x="3527031" y="2697523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C0C0C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83" name="AutoShape 107"/>
            <p:cNvSpPr>
              <a:spLocks noChangeArrowheads="1"/>
            </p:cNvSpPr>
            <p:nvPr/>
          </p:nvSpPr>
          <p:spPr bwMode="auto">
            <a:xfrm>
              <a:off x="3527031" y="2790892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4x4 s2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84" name="AutoShape 108"/>
            <p:cNvSpPr>
              <a:spLocks noChangeArrowheads="1"/>
            </p:cNvSpPr>
            <p:nvPr/>
          </p:nvSpPr>
          <p:spPr bwMode="auto">
            <a:xfrm>
              <a:off x="3527031" y="2879224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C0C0C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02" name="AutoShape 109"/>
            <p:cNvSpPr>
              <a:spLocks noChangeArrowheads="1"/>
            </p:cNvSpPr>
            <p:nvPr/>
          </p:nvSpPr>
          <p:spPr bwMode="auto">
            <a:xfrm>
              <a:off x="4027102" y="2276922"/>
              <a:ext cx="250687" cy="118420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03" name="AutoShape 110"/>
            <p:cNvSpPr>
              <a:spLocks noChangeArrowheads="1"/>
            </p:cNvSpPr>
            <p:nvPr/>
          </p:nvSpPr>
          <p:spPr bwMode="auto">
            <a:xfrm>
              <a:off x="4027102" y="2394583"/>
              <a:ext cx="250687" cy="11766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426642" y="3269326"/>
            <a:ext cx="753736" cy="700929"/>
            <a:chOff x="3902642" y="3269325"/>
            <a:chExt cx="753736" cy="700929"/>
          </a:xfrm>
        </p:grpSpPr>
        <p:sp>
          <p:nvSpPr>
            <p:cNvPr id="1104" name="AutoShape 111"/>
            <p:cNvSpPr>
              <a:spLocks noChangeArrowheads="1"/>
            </p:cNvSpPr>
            <p:nvPr/>
          </p:nvSpPr>
          <p:spPr bwMode="auto">
            <a:xfrm>
              <a:off x="3903480" y="3269325"/>
              <a:ext cx="249848" cy="235322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05" name="AutoShape 112"/>
            <p:cNvSpPr>
              <a:spLocks noChangeArrowheads="1"/>
            </p:cNvSpPr>
            <p:nvPr/>
          </p:nvSpPr>
          <p:spPr bwMode="auto">
            <a:xfrm>
              <a:off x="4153328" y="3270084"/>
              <a:ext cx="249848" cy="23608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06" name="AutoShape 113"/>
            <p:cNvSpPr>
              <a:spLocks noChangeArrowheads="1"/>
            </p:cNvSpPr>
            <p:nvPr/>
          </p:nvSpPr>
          <p:spPr bwMode="auto">
            <a:xfrm>
              <a:off x="3902642" y="3499610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F9DF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Concatenate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07" name="AutoShape 114"/>
            <p:cNvSpPr>
              <a:spLocks noChangeArrowheads="1"/>
            </p:cNvSpPr>
            <p:nvPr/>
          </p:nvSpPr>
          <p:spPr bwMode="auto">
            <a:xfrm>
              <a:off x="3902642" y="3593738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08" name="AutoShape 115"/>
            <p:cNvSpPr>
              <a:spLocks noChangeArrowheads="1"/>
            </p:cNvSpPr>
            <p:nvPr/>
          </p:nvSpPr>
          <p:spPr bwMode="auto">
            <a:xfrm>
              <a:off x="3902642" y="3687108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C0C0C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09" name="AutoShape 116"/>
            <p:cNvSpPr>
              <a:spLocks noChangeArrowheads="1"/>
            </p:cNvSpPr>
            <p:nvPr/>
          </p:nvSpPr>
          <p:spPr bwMode="auto">
            <a:xfrm>
              <a:off x="3902642" y="3780478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4x4 s2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10" name="AutoShape 117"/>
            <p:cNvSpPr>
              <a:spLocks noChangeArrowheads="1"/>
            </p:cNvSpPr>
            <p:nvPr/>
          </p:nvSpPr>
          <p:spPr bwMode="auto">
            <a:xfrm>
              <a:off x="3902642" y="3876125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C0C0C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11" name="AutoShape 118"/>
            <p:cNvSpPr>
              <a:spLocks noChangeArrowheads="1"/>
            </p:cNvSpPr>
            <p:nvPr/>
          </p:nvSpPr>
          <p:spPr bwMode="auto">
            <a:xfrm>
              <a:off x="4402712" y="3273823"/>
              <a:ext cx="250686" cy="116142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12" name="AutoShape 119"/>
            <p:cNvSpPr>
              <a:spLocks noChangeArrowheads="1"/>
            </p:cNvSpPr>
            <p:nvPr/>
          </p:nvSpPr>
          <p:spPr bwMode="auto">
            <a:xfrm>
              <a:off x="4402712" y="3388124"/>
              <a:ext cx="250686" cy="112083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565944" y="3227894"/>
            <a:ext cx="753736" cy="891188"/>
            <a:chOff x="5041944" y="3227894"/>
            <a:chExt cx="753736" cy="891188"/>
          </a:xfrm>
        </p:grpSpPr>
        <p:sp>
          <p:nvSpPr>
            <p:cNvPr id="1113" name="AutoShape 120"/>
            <p:cNvSpPr>
              <a:spLocks noChangeArrowheads="1"/>
            </p:cNvSpPr>
            <p:nvPr/>
          </p:nvSpPr>
          <p:spPr bwMode="auto">
            <a:xfrm>
              <a:off x="5042782" y="3882242"/>
              <a:ext cx="249848" cy="235322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14" name="AutoShape 121"/>
            <p:cNvSpPr>
              <a:spLocks noChangeArrowheads="1"/>
            </p:cNvSpPr>
            <p:nvPr/>
          </p:nvSpPr>
          <p:spPr bwMode="auto">
            <a:xfrm>
              <a:off x="5292630" y="3883001"/>
              <a:ext cx="250687" cy="23608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15" name="AutoShape 122"/>
            <p:cNvSpPr>
              <a:spLocks noChangeArrowheads="1"/>
            </p:cNvSpPr>
            <p:nvPr/>
          </p:nvSpPr>
          <p:spPr bwMode="auto">
            <a:xfrm>
              <a:off x="5041944" y="3791149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F9DF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Concatenate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16" name="AutoShape 123"/>
            <p:cNvSpPr>
              <a:spLocks noChangeArrowheads="1"/>
            </p:cNvSpPr>
            <p:nvPr/>
          </p:nvSpPr>
          <p:spPr bwMode="auto">
            <a:xfrm>
              <a:off x="5041944" y="3697020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17" name="AutoShape 124"/>
            <p:cNvSpPr>
              <a:spLocks noChangeArrowheads="1"/>
            </p:cNvSpPr>
            <p:nvPr/>
          </p:nvSpPr>
          <p:spPr bwMode="auto">
            <a:xfrm>
              <a:off x="5041944" y="3227894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C0C0C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18" name="AutoShape 125"/>
            <p:cNvSpPr>
              <a:spLocks noChangeArrowheads="1"/>
            </p:cNvSpPr>
            <p:nvPr/>
          </p:nvSpPr>
          <p:spPr bwMode="auto">
            <a:xfrm>
              <a:off x="5041944" y="3602892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C0C0C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19" name="AutoShape 126"/>
            <p:cNvSpPr>
              <a:spLocks noChangeArrowheads="1"/>
            </p:cNvSpPr>
            <p:nvPr/>
          </p:nvSpPr>
          <p:spPr bwMode="auto">
            <a:xfrm>
              <a:off x="5545832" y="3883058"/>
              <a:ext cx="249848" cy="11766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20" name="AutoShape 127"/>
            <p:cNvSpPr>
              <a:spLocks noChangeArrowheads="1"/>
            </p:cNvSpPr>
            <p:nvPr/>
          </p:nvSpPr>
          <p:spPr bwMode="auto">
            <a:xfrm>
              <a:off x="5545832" y="4001421"/>
              <a:ext cx="249848" cy="11766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21" name="AutoShape 128"/>
            <p:cNvSpPr>
              <a:spLocks noChangeArrowheads="1"/>
            </p:cNvSpPr>
            <p:nvPr/>
          </p:nvSpPr>
          <p:spPr bwMode="auto">
            <a:xfrm>
              <a:off x="5041944" y="3508763"/>
              <a:ext cx="752898" cy="94888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2x UpSampling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22" name="AutoShape 129"/>
            <p:cNvSpPr>
              <a:spLocks noChangeArrowheads="1"/>
            </p:cNvSpPr>
            <p:nvPr/>
          </p:nvSpPr>
          <p:spPr bwMode="auto">
            <a:xfrm>
              <a:off x="5041944" y="3414634"/>
              <a:ext cx="752898" cy="94888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23" name="AutoShape 130"/>
            <p:cNvSpPr>
              <a:spLocks noChangeArrowheads="1"/>
            </p:cNvSpPr>
            <p:nvPr/>
          </p:nvSpPr>
          <p:spPr bwMode="auto">
            <a:xfrm>
              <a:off x="5041944" y="3320505"/>
              <a:ext cx="752898" cy="94888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215" name="Group 1214"/>
          <p:cNvGrpSpPr/>
          <p:nvPr/>
        </p:nvGrpSpPr>
        <p:grpSpPr>
          <a:xfrm>
            <a:off x="6829284" y="1986071"/>
            <a:ext cx="753736" cy="983039"/>
            <a:chOff x="5261394" y="2088480"/>
            <a:chExt cx="753736" cy="983039"/>
          </a:xfrm>
        </p:grpSpPr>
        <p:sp>
          <p:nvSpPr>
            <p:cNvPr id="1124" name="AutoShape 131"/>
            <p:cNvSpPr>
              <a:spLocks noChangeArrowheads="1"/>
            </p:cNvSpPr>
            <p:nvPr/>
          </p:nvSpPr>
          <p:spPr bwMode="auto">
            <a:xfrm>
              <a:off x="5262232" y="2742827"/>
              <a:ext cx="250687" cy="235322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25" name="AutoShape 132"/>
            <p:cNvSpPr>
              <a:spLocks noChangeArrowheads="1"/>
            </p:cNvSpPr>
            <p:nvPr/>
          </p:nvSpPr>
          <p:spPr bwMode="auto">
            <a:xfrm>
              <a:off x="5512919" y="2743586"/>
              <a:ext cx="249848" cy="23608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26" name="AutoShape 133"/>
            <p:cNvSpPr>
              <a:spLocks noChangeArrowheads="1"/>
            </p:cNvSpPr>
            <p:nvPr/>
          </p:nvSpPr>
          <p:spPr bwMode="auto">
            <a:xfrm>
              <a:off x="5262232" y="2650976"/>
              <a:ext cx="752898" cy="94888"/>
            </a:xfrm>
            <a:prstGeom prst="roundRect">
              <a:avLst>
                <a:gd name="adj" fmla="val 16667"/>
              </a:avLst>
            </a:prstGeom>
            <a:solidFill>
              <a:srgbClr val="F9DF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Concatenate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27" name="AutoShape 134"/>
            <p:cNvSpPr>
              <a:spLocks noChangeArrowheads="1"/>
            </p:cNvSpPr>
            <p:nvPr/>
          </p:nvSpPr>
          <p:spPr bwMode="auto">
            <a:xfrm>
              <a:off x="5262232" y="2557606"/>
              <a:ext cx="752898" cy="94129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28" name="AutoShape 135"/>
            <p:cNvSpPr>
              <a:spLocks noChangeArrowheads="1"/>
            </p:cNvSpPr>
            <p:nvPr/>
          </p:nvSpPr>
          <p:spPr bwMode="auto">
            <a:xfrm>
              <a:off x="5262232" y="2088480"/>
              <a:ext cx="752898" cy="94129"/>
            </a:xfrm>
            <a:prstGeom prst="roundRect">
              <a:avLst>
                <a:gd name="adj" fmla="val 16667"/>
              </a:avLst>
            </a:prstGeom>
            <a:solidFill>
              <a:srgbClr val="C0C0C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29" name="AutoShape 136"/>
            <p:cNvSpPr>
              <a:spLocks noChangeArrowheads="1"/>
            </p:cNvSpPr>
            <p:nvPr/>
          </p:nvSpPr>
          <p:spPr bwMode="auto">
            <a:xfrm>
              <a:off x="5262232" y="2463477"/>
              <a:ext cx="752898" cy="94888"/>
            </a:xfrm>
            <a:prstGeom prst="roundRect">
              <a:avLst>
                <a:gd name="adj" fmla="val 16667"/>
              </a:avLst>
            </a:prstGeom>
            <a:solidFill>
              <a:srgbClr val="BDC1C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30" name="AutoShape 137"/>
            <p:cNvSpPr>
              <a:spLocks noChangeArrowheads="1"/>
            </p:cNvSpPr>
            <p:nvPr/>
          </p:nvSpPr>
          <p:spPr bwMode="auto">
            <a:xfrm>
              <a:off x="5765282" y="2746623"/>
              <a:ext cx="249848" cy="11766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31" name="AutoShape 138"/>
            <p:cNvSpPr>
              <a:spLocks noChangeArrowheads="1"/>
            </p:cNvSpPr>
            <p:nvPr/>
          </p:nvSpPr>
          <p:spPr bwMode="auto">
            <a:xfrm>
              <a:off x="5765282" y="2862006"/>
              <a:ext cx="249848" cy="11766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32" name="AutoShape 139"/>
            <p:cNvSpPr>
              <a:spLocks noChangeArrowheads="1"/>
            </p:cNvSpPr>
            <p:nvPr/>
          </p:nvSpPr>
          <p:spPr bwMode="auto">
            <a:xfrm>
              <a:off x="5261394" y="2369348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2x UpSampling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33" name="AutoShape 140"/>
            <p:cNvSpPr>
              <a:spLocks noChangeArrowheads="1"/>
            </p:cNvSpPr>
            <p:nvPr/>
          </p:nvSpPr>
          <p:spPr bwMode="auto">
            <a:xfrm>
              <a:off x="5261394" y="2275220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34" name="AutoShape 141"/>
            <p:cNvSpPr>
              <a:spLocks noChangeArrowheads="1"/>
            </p:cNvSpPr>
            <p:nvPr/>
          </p:nvSpPr>
          <p:spPr bwMode="auto">
            <a:xfrm>
              <a:off x="5261394" y="2181091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35" name="AutoShape 142"/>
            <p:cNvSpPr>
              <a:spLocks noChangeArrowheads="1"/>
            </p:cNvSpPr>
            <p:nvPr/>
          </p:nvSpPr>
          <p:spPr bwMode="auto">
            <a:xfrm>
              <a:off x="5261394" y="2977390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F9DF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Concatenate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108093" y="687314"/>
            <a:ext cx="761051" cy="1076409"/>
            <a:chOff x="5584092" y="687313"/>
            <a:chExt cx="761051" cy="1076409"/>
          </a:xfrm>
        </p:grpSpPr>
        <p:sp>
          <p:nvSpPr>
            <p:cNvPr id="1136" name="AutoShape 160"/>
            <p:cNvSpPr>
              <a:spLocks noChangeArrowheads="1"/>
            </p:cNvSpPr>
            <p:nvPr/>
          </p:nvSpPr>
          <p:spPr bwMode="auto">
            <a:xfrm>
              <a:off x="5585769" y="1435030"/>
              <a:ext cx="249848" cy="235322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37" name="AutoShape 161"/>
            <p:cNvSpPr>
              <a:spLocks noChangeArrowheads="1"/>
            </p:cNvSpPr>
            <p:nvPr/>
          </p:nvSpPr>
          <p:spPr bwMode="auto">
            <a:xfrm>
              <a:off x="5835617" y="1435789"/>
              <a:ext cx="249848" cy="23608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38" name="AutoShape 162"/>
            <p:cNvSpPr>
              <a:spLocks noChangeArrowheads="1"/>
            </p:cNvSpPr>
            <p:nvPr/>
          </p:nvSpPr>
          <p:spPr bwMode="auto">
            <a:xfrm>
              <a:off x="5584931" y="1343178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F9DF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Concatenate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39" name="AutoShape 163"/>
            <p:cNvSpPr>
              <a:spLocks noChangeArrowheads="1"/>
            </p:cNvSpPr>
            <p:nvPr/>
          </p:nvSpPr>
          <p:spPr bwMode="auto">
            <a:xfrm>
              <a:off x="5584931" y="1249808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 dirty="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40" name="AutoShape 164"/>
            <p:cNvSpPr>
              <a:spLocks noChangeArrowheads="1"/>
            </p:cNvSpPr>
            <p:nvPr/>
          </p:nvSpPr>
          <p:spPr bwMode="auto">
            <a:xfrm>
              <a:off x="5584931" y="780682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C0C0C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41" name="AutoShape 165"/>
            <p:cNvSpPr>
              <a:spLocks noChangeArrowheads="1"/>
            </p:cNvSpPr>
            <p:nvPr/>
          </p:nvSpPr>
          <p:spPr bwMode="auto">
            <a:xfrm>
              <a:off x="5584931" y="1155679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C0C0C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BatchNorm+ELU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42" name="AutoShape 166"/>
            <p:cNvSpPr>
              <a:spLocks noChangeArrowheads="1"/>
            </p:cNvSpPr>
            <p:nvPr/>
          </p:nvSpPr>
          <p:spPr bwMode="auto">
            <a:xfrm>
              <a:off x="6085002" y="1438825"/>
              <a:ext cx="250686" cy="11766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43" name="AutoShape 167"/>
            <p:cNvSpPr>
              <a:spLocks noChangeArrowheads="1"/>
            </p:cNvSpPr>
            <p:nvPr/>
          </p:nvSpPr>
          <p:spPr bwMode="auto">
            <a:xfrm>
              <a:off x="6085002" y="1554209"/>
              <a:ext cx="250686" cy="117661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44" name="AutoShape 168"/>
            <p:cNvSpPr>
              <a:spLocks noChangeArrowheads="1"/>
            </p:cNvSpPr>
            <p:nvPr/>
          </p:nvSpPr>
          <p:spPr bwMode="auto">
            <a:xfrm>
              <a:off x="5584092" y="1061551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 dirty="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2x </a:t>
              </a:r>
              <a:r>
                <a:rPr lang="en-US" altLang="en-US" sz="400" dirty="0" err="1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UpSampling</a:t>
              </a:r>
              <a:endParaRPr lang="en-US" altLang="en-US" sz="8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45" name="AutoShape 169"/>
            <p:cNvSpPr>
              <a:spLocks noChangeArrowheads="1"/>
            </p:cNvSpPr>
            <p:nvPr/>
          </p:nvSpPr>
          <p:spPr bwMode="auto">
            <a:xfrm>
              <a:off x="5584092" y="967422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46" name="AutoShape 170"/>
            <p:cNvSpPr>
              <a:spLocks noChangeArrowheads="1"/>
            </p:cNvSpPr>
            <p:nvPr/>
          </p:nvSpPr>
          <p:spPr bwMode="auto">
            <a:xfrm>
              <a:off x="5584092" y="873293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00CC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3x3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47" name="AutoShape 171"/>
            <p:cNvSpPr>
              <a:spLocks noChangeArrowheads="1"/>
            </p:cNvSpPr>
            <p:nvPr/>
          </p:nvSpPr>
          <p:spPr bwMode="auto">
            <a:xfrm>
              <a:off x="5591407" y="1669593"/>
              <a:ext cx="753736" cy="94129"/>
            </a:xfrm>
            <a:prstGeom prst="roundRect">
              <a:avLst>
                <a:gd name="adj" fmla="val 16667"/>
              </a:avLst>
            </a:prstGeom>
            <a:solidFill>
              <a:srgbClr val="F9DF99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Concatenate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48" name="AutoShape 172"/>
            <p:cNvSpPr>
              <a:spLocks noChangeArrowheads="1"/>
            </p:cNvSpPr>
            <p:nvPr/>
          </p:nvSpPr>
          <p:spPr bwMode="auto">
            <a:xfrm>
              <a:off x="5584092" y="687313"/>
              <a:ext cx="753736" cy="94888"/>
            </a:xfrm>
            <a:prstGeom prst="roundRect">
              <a:avLst>
                <a:gd name="adj" fmla="val 16667"/>
              </a:avLst>
            </a:prstGeom>
            <a:solidFill>
              <a:srgbClr val="C0E2EB"/>
            </a:solidFill>
            <a:ln w="3175" algn="in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D4D4D6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en-US" sz="400">
                  <a:solidFill>
                    <a:schemeClr val="bg1"/>
                  </a:solidFill>
                  <a:latin typeface="Calibri" pitchFamily="34" charset="0"/>
                  <a:cs typeface="Arial" pitchFamily="34" charset="0"/>
                </a:rPr>
                <a:t>1x1</a:t>
              </a:r>
              <a:endParaRPr lang="en-US" altLang="en-US" sz="80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1194" name="Curved Connector 1193"/>
          <p:cNvCxnSpPr>
            <a:stCxn id="1031" idx="3"/>
            <a:endCxn id="1070" idx="0"/>
          </p:cNvCxnSpPr>
          <p:nvPr/>
        </p:nvCxnSpPr>
        <p:spPr>
          <a:xfrm>
            <a:off x="4491106" y="808286"/>
            <a:ext cx="685268" cy="494210"/>
          </a:xfrm>
          <a:prstGeom prst="curvedConnector2">
            <a:avLst/>
          </a:prstGeom>
          <a:ln>
            <a:solidFill>
              <a:srgbClr val="FFFF9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2" name="Curved Connector 1201"/>
          <p:cNvCxnSpPr>
            <a:stCxn id="1148" idx="0"/>
            <a:endCxn id="1029" idx="0"/>
          </p:cNvCxnSpPr>
          <p:nvPr/>
        </p:nvCxnSpPr>
        <p:spPr>
          <a:xfrm rot="5400000" flipH="1" flipV="1">
            <a:off x="8213028" y="-393915"/>
            <a:ext cx="353160" cy="1809297"/>
          </a:xfrm>
          <a:prstGeom prst="curvedConnector3">
            <a:avLst>
              <a:gd name="adj1" fmla="val 183372"/>
            </a:avLst>
          </a:prstGeom>
          <a:ln>
            <a:solidFill>
              <a:srgbClr val="FFFF9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6" name="Curved Connector 1205"/>
          <p:cNvCxnSpPr>
            <a:stCxn id="1075" idx="2"/>
            <a:endCxn id="1079" idx="0"/>
          </p:cNvCxnSpPr>
          <p:nvPr/>
        </p:nvCxnSpPr>
        <p:spPr>
          <a:xfrm rot="16200000" flipH="1">
            <a:off x="5169048" y="2018566"/>
            <a:ext cx="266181" cy="249010"/>
          </a:xfrm>
          <a:prstGeom prst="curvedConnector3">
            <a:avLst>
              <a:gd name="adj1" fmla="val 50000"/>
            </a:avLst>
          </a:prstGeom>
          <a:ln>
            <a:solidFill>
              <a:srgbClr val="FFFF9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0" name="Curved Connector 1209"/>
          <p:cNvCxnSpPr>
            <a:stCxn id="1084" idx="2"/>
            <a:endCxn id="1105" idx="0"/>
          </p:cNvCxnSpPr>
          <p:nvPr/>
        </p:nvCxnSpPr>
        <p:spPr>
          <a:xfrm rot="16200000" flipH="1">
            <a:off x="5466711" y="2934542"/>
            <a:ext cx="296731" cy="374353"/>
          </a:xfrm>
          <a:prstGeom prst="curvedConnector3">
            <a:avLst/>
          </a:prstGeom>
          <a:ln>
            <a:solidFill>
              <a:srgbClr val="FFFF9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3" name="Curved Connector 1212"/>
          <p:cNvCxnSpPr>
            <a:stCxn id="1110" idx="2"/>
            <a:endCxn id="1114" idx="2"/>
          </p:cNvCxnSpPr>
          <p:nvPr/>
        </p:nvCxnSpPr>
        <p:spPr>
          <a:xfrm rot="16200000" flipH="1">
            <a:off x="6298328" y="3475436"/>
            <a:ext cx="148828" cy="1138464"/>
          </a:xfrm>
          <a:prstGeom prst="curvedConnector3">
            <a:avLst>
              <a:gd name="adj1" fmla="val 299970"/>
            </a:avLst>
          </a:prstGeom>
          <a:ln>
            <a:solidFill>
              <a:srgbClr val="FFFF9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Curved Connector 255"/>
          <p:cNvCxnSpPr>
            <a:stCxn id="1117" idx="0"/>
            <a:endCxn id="1135" idx="2"/>
          </p:cNvCxnSpPr>
          <p:nvPr/>
        </p:nvCxnSpPr>
        <p:spPr>
          <a:xfrm rot="5400000" flipH="1" flipV="1">
            <a:off x="6945091" y="2966832"/>
            <a:ext cx="258785" cy="263340"/>
          </a:xfrm>
          <a:prstGeom prst="curvedConnector3">
            <a:avLst>
              <a:gd name="adj1" fmla="val 50000"/>
            </a:avLst>
          </a:prstGeom>
          <a:ln>
            <a:solidFill>
              <a:srgbClr val="FFFF9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Curved Connector 258"/>
          <p:cNvCxnSpPr>
            <a:stCxn id="1128" idx="0"/>
            <a:endCxn id="1147" idx="2"/>
          </p:cNvCxnSpPr>
          <p:nvPr/>
        </p:nvCxnSpPr>
        <p:spPr>
          <a:xfrm rot="5400000" flipH="1" flipV="1">
            <a:off x="7238249" y="1732044"/>
            <a:ext cx="222348" cy="285704"/>
          </a:xfrm>
          <a:prstGeom prst="curvedConnector3">
            <a:avLst>
              <a:gd name="adj1" fmla="val 50000"/>
            </a:avLst>
          </a:prstGeom>
          <a:ln>
            <a:solidFill>
              <a:srgbClr val="FFFF9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Curved Connector 261"/>
          <p:cNvCxnSpPr>
            <a:stCxn id="1075" idx="3"/>
            <a:endCxn id="1147" idx="1"/>
          </p:cNvCxnSpPr>
          <p:nvPr/>
        </p:nvCxnSpPr>
        <p:spPr>
          <a:xfrm flipV="1">
            <a:off x="5554081" y="1716659"/>
            <a:ext cx="1561326" cy="246259"/>
          </a:xfrm>
          <a:prstGeom prst="curvedConnector3">
            <a:avLst>
              <a:gd name="adj1" fmla="val 48126"/>
            </a:avLst>
          </a:prstGeom>
          <a:ln>
            <a:solidFill>
              <a:srgbClr val="FFFF9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Curved Connector 264"/>
          <p:cNvCxnSpPr>
            <a:stCxn id="1084" idx="3"/>
            <a:endCxn id="1135" idx="1"/>
          </p:cNvCxnSpPr>
          <p:nvPr/>
        </p:nvCxnSpPr>
        <p:spPr>
          <a:xfrm flipV="1">
            <a:off x="5804768" y="2922045"/>
            <a:ext cx="1024517" cy="4244"/>
          </a:xfrm>
          <a:prstGeom prst="curvedConnector3">
            <a:avLst>
              <a:gd name="adj1" fmla="val 50000"/>
            </a:avLst>
          </a:prstGeom>
          <a:ln>
            <a:solidFill>
              <a:srgbClr val="FFFF9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Curved Connector 272"/>
          <p:cNvCxnSpPr>
            <a:cxnSpLocks/>
            <a:stCxn id="30" idx="2"/>
          </p:cNvCxnSpPr>
          <p:nvPr/>
        </p:nvCxnSpPr>
        <p:spPr>
          <a:xfrm rot="5400000">
            <a:off x="7775246" y="3780090"/>
            <a:ext cx="2301274" cy="746131"/>
          </a:xfrm>
          <a:prstGeom prst="curvedConnector3">
            <a:avLst/>
          </a:prstGeom>
          <a:ln w="19050">
            <a:solidFill>
              <a:srgbClr val="FFFF99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1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91"/>
          <a:stretch/>
        </p:blipFill>
        <p:spPr bwMode="auto">
          <a:xfrm>
            <a:off x="8306968" y="363727"/>
            <a:ext cx="1974576" cy="2010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reeform 1"/>
          <p:cNvSpPr/>
          <p:nvPr/>
        </p:nvSpPr>
        <p:spPr>
          <a:xfrm>
            <a:off x="8442062" y="352963"/>
            <a:ext cx="1715897" cy="642919"/>
          </a:xfrm>
          <a:custGeom>
            <a:avLst/>
            <a:gdLst>
              <a:gd name="connsiteX0" fmla="*/ 7840 w 1715897"/>
              <a:gd name="connsiteY0" fmla="*/ 624812 h 642919"/>
              <a:gd name="connsiteX1" fmla="*/ 7840 w 1715897"/>
              <a:gd name="connsiteY1" fmla="*/ 520697 h 642919"/>
              <a:gd name="connsiteX2" fmla="*/ 89321 w 1715897"/>
              <a:gd name="connsiteY2" fmla="*/ 366788 h 642919"/>
              <a:gd name="connsiteX3" fmla="*/ 175329 w 1715897"/>
              <a:gd name="connsiteY3" fmla="*/ 226460 h 642919"/>
              <a:gd name="connsiteX4" fmla="*/ 415246 w 1715897"/>
              <a:gd name="connsiteY4" fmla="*/ 68024 h 642919"/>
              <a:gd name="connsiteX5" fmla="*/ 605369 w 1715897"/>
              <a:gd name="connsiteY5" fmla="*/ 36337 h 642919"/>
              <a:gd name="connsiteX6" fmla="*/ 827179 w 1715897"/>
              <a:gd name="connsiteY6" fmla="*/ 54444 h 642919"/>
              <a:gd name="connsiteX7" fmla="*/ 972034 w 1715897"/>
              <a:gd name="connsiteY7" fmla="*/ 36337 h 642919"/>
              <a:gd name="connsiteX8" fmla="*/ 1107836 w 1715897"/>
              <a:gd name="connsiteY8" fmla="*/ 123 h 642919"/>
              <a:gd name="connsiteX9" fmla="*/ 1397547 w 1715897"/>
              <a:gd name="connsiteY9" fmla="*/ 49917 h 642919"/>
              <a:gd name="connsiteX10" fmla="*/ 1601250 w 1715897"/>
              <a:gd name="connsiteY10" fmla="*/ 181192 h 642919"/>
              <a:gd name="connsiteX11" fmla="*/ 1687258 w 1715897"/>
              <a:gd name="connsiteY11" fmla="*/ 362262 h 642919"/>
              <a:gd name="connsiteX12" fmla="*/ 1714418 w 1715897"/>
              <a:gd name="connsiteY12" fmla="*/ 520697 h 642919"/>
              <a:gd name="connsiteX13" fmla="*/ 1709891 w 1715897"/>
              <a:gd name="connsiteY13" fmla="*/ 642919 h 64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715897" h="642919">
                <a:moveTo>
                  <a:pt x="7840" y="624812"/>
                </a:moveTo>
                <a:cubicBezTo>
                  <a:pt x="1050" y="594256"/>
                  <a:pt x="-5740" y="563701"/>
                  <a:pt x="7840" y="520697"/>
                </a:cubicBezTo>
                <a:cubicBezTo>
                  <a:pt x="21420" y="477693"/>
                  <a:pt x="61406" y="415828"/>
                  <a:pt x="89321" y="366788"/>
                </a:cubicBezTo>
                <a:cubicBezTo>
                  <a:pt x="117236" y="317748"/>
                  <a:pt x="121008" y="276254"/>
                  <a:pt x="175329" y="226460"/>
                </a:cubicBezTo>
                <a:cubicBezTo>
                  <a:pt x="229650" y="176666"/>
                  <a:pt x="343573" y="99711"/>
                  <a:pt x="415246" y="68024"/>
                </a:cubicBezTo>
                <a:cubicBezTo>
                  <a:pt x="486919" y="36337"/>
                  <a:pt x="536714" y="38600"/>
                  <a:pt x="605369" y="36337"/>
                </a:cubicBezTo>
                <a:cubicBezTo>
                  <a:pt x="674025" y="34074"/>
                  <a:pt x="766068" y="54444"/>
                  <a:pt x="827179" y="54444"/>
                </a:cubicBezTo>
                <a:cubicBezTo>
                  <a:pt x="888290" y="54444"/>
                  <a:pt x="925258" y="45390"/>
                  <a:pt x="972034" y="36337"/>
                </a:cubicBezTo>
                <a:cubicBezTo>
                  <a:pt x="1018810" y="27283"/>
                  <a:pt x="1036917" y="-2140"/>
                  <a:pt x="1107836" y="123"/>
                </a:cubicBezTo>
                <a:cubicBezTo>
                  <a:pt x="1178755" y="2386"/>
                  <a:pt x="1315311" y="19739"/>
                  <a:pt x="1397547" y="49917"/>
                </a:cubicBezTo>
                <a:cubicBezTo>
                  <a:pt x="1479783" y="80095"/>
                  <a:pt x="1552965" y="129134"/>
                  <a:pt x="1601250" y="181192"/>
                </a:cubicBezTo>
                <a:cubicBezTo>
                  <a:pt x="1649535" y="233249"/>
                  <a:pt x="1668397" y="305678"/>
                  <a:pt x="1687258" y="362262"/>
                </a:cubicBezTo>
                <a:cubicBezTo>
                  <a:pt x="1706119" y="418846"/>
                  <a:pt x="1710646" y="473921"/>
                  <a:pt x="1714418" y="520697"/>
                </a:cubicBezTo>
                <a:cubicBezTo>
                  <a:pt x="1718190" y="567473"/>
                  <a:pt x="1714040" y="605196"/>
                  <a:pt x="1709891" y="642919"/>
                </a:cubicBezTo>
              </a:path>
            </a:pathLst>
          </a:custGeom>
          <a:noFill/>
          <a:ln>
            <a:solidFill>
              <a:srgbClr val="FF0000">
                <a:alpha val="74902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99" name="Picture 8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9" r="53701"/>
          <a:stretch/>
        </p:blipFill>
        <p:spPr bwMode="auto">
          <a:xfrm>
            <a:off x="2316392" y="1463121"/>
            <a:ext cx="1473624" cy="1399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00" name="TextBox 1199"/>
          <p:cNvSpPr txBox="1"/>
          <p:nvPr/>
        </p:nvSpPr>
        <p:spPr>
          <a:xfrm>
            <a:off x="4311881" y="57382"/>
            <a:ext cx="2217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Standard PET Attenuation Correction fails on these images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0" name="Picture 7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72" r="26785"/>
          <a:stretch/>
        </p:blipFill>
        <p:spPr bwMode="auto">
          <a:xfrm>
            <a:off x="3175412" y="3091490"/>
            <a:ext cx="1413681" cy="1399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97" name="Curved Connector 1196"/>
          <p:cNvCxnSpPr>
            <a:stCxn id="1032" idx="3"/>
            <a:endCxn id="1070" idx="0"/>
          </p:cNvCxnSpPr>
          <p:nvPr/>
        </p:nvCxnSpPr>
        <p:spPr>
          <a:xfrm flipV="1">
            <a:off x="3847002" y="1302496"/>
            <a:ext cx="1329373" cy="729756"/>
          </a:xfrm>
          <a:prstGeom prst="curvedConnector4">
            <a:avLst>
              <a:gd name="adj1" fmla="val 45286"/>
              <a:gd name="adj2" fmla="val 131326"/>
            </a:avLst>
          </a:prstGeom>
          <a:ln>
            <a:solidFill>
              <a:srgbClr val="FFFF99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560624" y="3488091"/>
            <a:ext cx="1963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CT-derived Target  Attenuation Map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8522" y="4726465"/>
            <a:ext cx="2119118" cy="189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2016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6F805E9-36B0-204F-9FDD-DF5CCD1B0382}"/>
              </a:ext>
            </a:extLst>
          </p:cNvPr>
          <p:cNvGrpSpPr/>
          <p:nvPr/>
        </p:nvGrpSpPr>
        <p:grpSpPr>
          <a:xfrm>
            <a:off x="1930401" y="1519619"/>
            <a:ext cx="3175825" cy="4546852"/>
            <a:chOff x="832414" y="579542"/>
            <a:chExt cx="2535384" cy="4546852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5E2EBD84-C983-484B-A6A5-FAEF0E52B4D9}"/>
                </a:ext>
              </a:extLst>
            </p:cNvPr>
            <p:cNvSpPr/>
            <p:nvPr/>
          </p:nvSpPr>
          <p:spPr>
            <a:xfrm>
              <a:off x="832415" y="579542"/>
              <a:ext cx="2535383" cy="734291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  <a:alpha val="20000"/>
              </a:schemeClr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67" dirty="0">
                  <a:latin typeface="Calibri" panose="020F0502020204030204" pitchFamily="34" charset="0"/>
                  <a:cs typeface="Calibri" panose="020F0502020204030204" pitchFamily="34" charset="0"/>
                </a:rPr>
                <a:t>Obtain Training Images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D23EA1D6-2139-264E-B4B0-A4B5B8ACEF3D}"/>
                </a:ext>
              </a:extLst>
            </p:cNvPr>
            <p:cNvSpPr/>
            <p:nvPr/>
          </p:nvSpPr>
          <p:spPr>
            <a:xfrm>
              <a:off x="832414" y="1532682"/>
              <a:ext cx="2535383" cy="734291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  <a:alpha val="40000"/>
              </a:schemeClr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67" dirty="0">
                  <a:latin typeface="Calibri" panose="020F0502020204030204" pitchFamily="34" charset="0"/>
                  <a:cs typeface="Calibri" panose="020F0502020204030204" pitchFamily="34" charset="0"/>
                </a:rPr>
                <a:t>Clean, Organize, and Curate Training Images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75E5E250-191B-AC4A-9DEB-571C437E82A7}"/>
                </a:ext>
              </a:extLst>
            </p:cNvPr>
            <p:cNvSpPr/>
            <p:nvPr/>
          </p:nvSpPr>
          <p:spPr>
            <a:xfrm>
              <a:off x="832414" y="2485822"/>
              <a:ext cx="2535383" cy="734291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  <a:alpha val="60000"/>
              </a:schemeClr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67" dirty="0">
                  <a:latin typeface="Calibri" panose="020F0502020204030204" pitchFamily="34" charset="0"/>
                  <a:cs typeface="Calibri" panose="020F0502020204030204" pitchFamily="34" charset="0"/>
                </a:rPr>
                <a:t>Select Appropriate Model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08B1387C-C63E-D245-A975-A8612620A176}"/>
                </a:ext>
              </a:extLst>
            </p:cNvPr>
            <p:cNvSpPr/>
            <p:nvPr/>
          </p:nvSpPr>
          <p:spPr>
            <a:xfrm>
              <a:off x="832414" y="3438962"/>
              <a:ext cx="2535383" cy="734291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  <a:alpha val="80000"/>
              </a:schemeClr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67" dirty="0">
                  <a:latin typeface="Calibri" panose="020F0502020204030204" pitchFamily="34" charset="0"/>
                  <a:cs typeface="Calibri" panose="020F0502020204030204" pitchFamily="34" charset="0"/>
                </a:rPr>
                <a:t>Train and Validate Model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C801846A-6FFA-A447-B449-753FD46AE071}"/>
                </a:ext>
              </a:extLst>
            </p:cNvPr>
            <p:cNvSpPr/>
            <p:nvPr/>
          </p:nvSpPr>
          <p:spPr>
            <a:xfrm>
              <a:off x="832414" y="4392103"/>
              <a:ext cx="2535383" cy="734291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67" dirty="0">
                  <a:latin typeface="Calibri" panose="020F0502020204030204" pitchFamily="34" charset="0"/>
                  <a:cs typeface="Calibri" panose="020F0502020204030204" pitchFamily="34" charset="0"/>
                </a:rPr>
                <a:t>Obtain New Images and Apply Model</a:t>
              </a:r>
            </a:p>
          </p:txBody>
        </p:sp>
        <p:sp>
          <p:nvSpPr>
            <p:cNvPr id="10" name="Down Arrow 9">
              <a:extLst>
                <a:ext uri="{FF2B5EF4-FFF2-40B4-BE49-F238E27FC236}">
                  <a16:creationId xmlns:a16="http://schemas.microsoft.com/office/drawing/2014/main" id="{56E06CF7-97B8-D64F-B764-627FF72BDE6B}"/>
                </a:ext>
              </a:extLst>
            </p:cNvPr>
            <p:cNvSpPr/>
            <p:nvPr/>
          </p:nvSpPr>
          <p:spPr>
            <a:xfrm>
              <a:off x="1957665" y="1313832"/>
              <a:ext cx="279918" cy="218849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67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" name="Down Arrow 10">
              <a:extLst>
                <a:ext uri="{FF2B5EF4-FFF2-40B4-BE49-F238E27FC236}">
                  <a16:creationId xmlns:a16="http://schemas.microsoft.com/office/drawing/2014/main" id="{B79296F9-6773-FD46-B5FF-F6C50799B163}"/>
                </a:ext>
              </a:extLst>
            </p:cNvPr>
            <p:cNvSpPr/>
            <p:nvPr/>
          </p:nvSpPr>
          <p:spPr>
            <a:xfrm>
              <a:off x="1957665" y="2266972"/>
              <a:ext cx="279918" cy="218849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67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Down Arrow 11">
              <a:extLst>
                <a:ext uri="{FF2B5EF4-FFF2-40B4-BE49-F238E27FC236}">
                  <a16:creationId xmlns:a16="http://schemas.microsoft.com/office/drawing/2014/main" id="{C09231B0-69D0-124F-B0D8-21F7437520AE}"/>
                </a:ext>
              </a:extLst>
            </p:cNvPr>
            <p:cNvSpPr/>
            <p:nvPr/>
          </p:nvSpPr>
          <p:spPr>
            <a:xfrm>
              <a:off x="1957665" y="3220112"/>
              <a:ext cx="279918" cy="218849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67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Down Arrow 12">
              <a:extLst>
                <a:ext uri="{FF2B5EF4-FFF2-40B4-BE49-F238E27FC236}">
                  <a16:creationId xmlns:a16="http://schemas.microsoft.com/office/drawing/2014/main" id="{8514FF54-AA5E-064D-999A-10DDB8C26E5F}"/>
                </a:ext>
              </a:extLst>
            </p:cNvPr>
            <p:cNvSpPr/>
            <p:nvPr/>
          </p:nvSpPr>
          <p:spPr>
            <a:xfrm>
              <a:off x="1957665" y="4173253"/>
              <a:ext cx="279918" cy="218849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67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122F6B-20CA-4376-8602-F0EC11F83F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Deep Learning for Segmentation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2398E1-6B38-9347-A459-229DA8F7651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Steps needed to implement DL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3CAE1A-E3AC-4C2A-87B6-B7BD03B18901}"/>
              </a:ext>
            </a:extLst>
          </p:cNvPr>
          <p:cNvSpPr txBox="1"/>
          <p:nvPr/>
        </p:nvSpPr>
        <p:spPr bwMode="auto">
          <a:xfrm>
            <a:off x="7917178" y="1997484"/>
            <a:ext cx="3499172" cy="954107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Loading and formatting masks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C43286-4E20-48ED-BE75-44AB7B966AC3}"/>
              </a:ext>
            </a:extLst>
          </p:cNvPr>
          <p:cNvSpPr txBox="1"/>
          <p:nvPr/>
        </p:nvSpPr>
        <p:spPr bwMode="auto">
          <a:xfrm>
            <a:off x="7971941" y="3164950"/>
            <a:ext cx="2891877" cy="52322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Design model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5A051D-7E9E-4149-AE5B-B066B81AD542}"/>
              </a:ext>
            </a:extLst>
          </p:cNvPr>
          <p:cNvSpPr txBox="1"/>
          <p:nvPr/>
        </p:nvSpPr>
        <p:spPr bwMode="auto">
          <a:xfrm>
            <a:off x="7971941" y="4000367"/>
            <a:ext cx="3785873" cy="52322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Create loss function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BE6F64-E781-4394-8629-845CB9F0D14F}"/>
              </a:ext>
            </a:extLst>
          </p:cNvPr>
          <p:cNvSpPr txBox="1"/>
          <p:nvPr/>
        </p:nvSpPr>
        <p:spPr bwMode="auto">
          <a:xfrm>
            <a:off x="8018452" y="4746270"/>
            <a:ext cx="2593877" cy="52322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Train model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6A72C3-5D6E-4AC2-8ED5-CDFAF3E81A77}"/>
              </a:ext>
            </a:extLst>
          </p:cNvPr>
          <p:cNvSpPr txBox="1"/>
          <p:nvPr/>
        </p:nvSpPr>
        <p:spPr bwMode="auto">
          <a:xfrm>
            <a:off x="8072831" y="5468725"/>
            <a:ext cx="2844383" cy="52322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Retrain model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73C7CD4-7F60-4D95-9E4E-013995B1B75F}"/>
              </a:ext>
            </a:extLst>
          </p:cNvPr>
          <p:cNvSpPr txBox="1"/>
          <p:nvPr/>
        </p:nvSpPr>
        <p:spPr bwMode="auto">
          <a:xfrm>
            <a:off x="7962159" y="1341590"/>
            <a:ext cx="2891877" cy="52322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Obtain Masks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7A7EB8E-0649-4641-8FF0-5E68A8189B16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5106226" y="1581509"/>
            <a:ext cx="3134876" cy="30525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562B83F-D15B-4493-8507-273452796AE7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5106225" y="2253909"/>
            <a:ext cx="3134877" cy="58599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8D9392E-0F41-4686-AC90-BDA98CA8A07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106225" y="3425898"/>
            <a:ext cx="3134877" cy="36714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92980B6-267A-4202-90C7-2C355B6C356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5106225" y="3793045"/>
            <a:ext cx="3134877" cy="47259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D1FD52A-3640-4B2F-AF2A-D7C46D80D1EF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106225" y="4746185"/>
            <a:ext cx="3198137" cy="26169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230C932-FA7E-497D-9EFF-717C1D232AA7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106225" y="4746185"/>
            <a:ext cx="3198137" cy="95314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5372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Classification Models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70DB5B4-0033-F046-B0D8-04DFFCFE1E32}"/>
              </a:ext>
            </a:extLst>
          </p:cNvPr>
          <p:cNvGrpSpPr/>
          <p:nvPr/>
        </p:nvGrpSpPr>
        <p:grpSpPr>
          <a:xfrm rot="5959489">
            <a:off x="3356047" y="2460688"/>
            <a:ext cx="2743200" cy="2743200"/>
            <a:chOff x="6808600" y="728551"/>
            <a:chExt cx="1831571" cy="1831170"/>
          </a:xfrm>
          <a:scene3d>
            <a:camera prst="isometricOffAxis1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7619022-73F6-8649-A4B2-AF0418F15E42}"/>
                </a:ext>
              </a:extLst>
            </p:cNvPr>
            <p:cNvSpPr/>
            <p:nvPr/>
          </p:nvSpPr>
          <p:spPr>
            <a:xfrm>
              <a:off x="6811371" y="729736"/>
              <a:ext cx="1828800" cy="1828800"/>
            </a:xfrm>
            <a:prstGeom prst="rect">
              <a:avLst/>
            </a:prstGeom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08CF1A5-AA62-8B40-96F7-ADC9911D078E}"/>
                </a:ext>
              </a:extLst>
            </p:cNvPr>
            <p:cNvGrpSpPr/>
            <p:nvPr/>
          </p:nvGrpSpPr>
          <p:grpSpPr>
            <a:xfrm rot="16200000">
              <a:off x="6811371" y="728551"/>
              <a:ext cx="1828800" cy="1828800"/>
              <a:chOff x="7904780" y="2145886"/>
              <a:chExt cx="1909762" cy="1941689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D1A98B68-767B-824E-955F-863595D81313}"/>
                  </a:ext>
                </a:extLst>
              </p:cNvPr>
              <p:cNvCxnSpPr/>
              <p:nvPr/>
            </p:nvCxnSpPr>
            <p:spPr>
              <a:xfrm>
                <a:off x="8177603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5349265D-A137-0842-A2C7-3990DC1C7457}"/>
                  </a:ext>
                </a:extLst>
              </p:cNvPr>
              <p:cNvCxnSpPr/>
              <p:nvPr/>
            </p:nvCxnSpPr>
            <p:spPr>
              <a:xfrm>
                <a:off x="8450426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430D70BF-5D9F-3A49-999A-C4F42EF61456}"/>
                  </a:ext>
                </a:extLst>
              </p:cNvPr>
              <p:cNvCxnSpPr/>
              <p:nvPr/>
            </p:nvCxnSpPr>
            <p:spPr>
              <a:xfrm>
                <a:off x="9268895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125DBB77-B879-5A47-9240-6C8B2C4341A3}"/>
                  </a:ext>
                </a:extLst>
              </p:cNvPr>
              <p:cNvCxnSpPr/>
              <p:nvPr/>
            </p:nvCxnSpPr>
            <p:spPr>
              <a:xfrm>
                <a:off x="8723249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2344A73-4830-E445-9F9E-63352396295A}"/>
                  </a:ext>
                </a:extLst>
              </p:cNvPr>
              <p:cNvCxnSpPr/>
              <p:nvPr/>
            </p:nvCxnSpPr>
            <p:spPr>
              <a:xfrm>
                <a:off x="8996072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06891BBC-9839-5B4D-9A19-9F121BAD2F48}"/>
                  </a:ext>
                </a:extLst>
              </p:cNvPr>
              <p:cNvCxnSpPr/>
              <p:nvPr/>
            </p:nvCxnSpPr>
            <p:spPr>
              <a:xfrm>
                <a:off x="9541718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63DC3139-AA7D-3044-91EE-902A5E3045D6}"/>
                  </a:ext>
                </a:extLst>
              </p:cNvPr>
              <p:cNvCxnSpPr/>
              <p:nvPr/>
            </p:nvCxnSpPr>
            <p:spPr>
              <a:xfrm>
                <a:off x="7904780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59AE5BDC-DF90-F141-85AB-C5CE6FA73240}"/>
                  </a:ext>
                </a:extLst>
              </p:cNvPr>
              <p:cNvCxnSpPr/>
              <p:nvPr/>
            </p:nvCxnSpPr>
            <p:spPr>
              <a:xfrm>
                <a:off x="9814542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88EE2AD-67F6-6649-BB3E-6FDB0C013B68}"/>
                </a:ext>
              </a:extLst>
            </p:cNvPr>
            <p:cNvGrpSpPr/>
            <p:nvPr/>
          </p:nvGrpSpPr>
          <p:grpSpPr>
            <a:xfrm>
              <a:off x="6808600" y="730921"/>
              <a:ext cx="1828800" cy="1828800"/>
              <a:chOff x="8057180" y="2298286"/>
              <a:chExt cx="1909762" cy="1941689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B5608A29-D64F-284F-8DCE-38838D7D0635}"/>
                  </a:ext>
                </a:extLst>
              </p:cNvPr>
              <p:cNvCxnSpPr/>
              <p:nvPr/>
            </p:nvCxnSpPr>
            <p:spPr>
              <a:xfrm>
                <a:off x="8330003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50AD48-25D8-D848-A16F-04D3C33F7E41}"/>
                  </a:ext>
                </a:extLst>
              </p:cNvPr>
              <p:cNvCxnSpPr/>
              <p:nvPr/>
            </p:nvCxnSpPr>
            <p:spPr>
              <a:xfrm>
                <a:off x="8602826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0FC21848-FF0E-AB4E-88E1-F0AA2A746E03}"/>
                  </a:ext>
                </a:extLst>
              </p:cNvPr>
              <p:cNvCxnSpPr/>
              <p:nvPr/>
            </p:nvCxnSpPr>
            <p:spPr>
              <a:xfrm>
                <a:off x="9421295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9672E508-9473-A942-BFBC-CC99251D343A}"/>
                  </a:ext>
                </a:extLst>
              </p:cNvPr>
              <p:cNvCxnSpPr/>
              <p:nvPr/>
            </p:nvCxnSpPr>
            <p:spPr>
              <a:xfrm>
                <a:off x="8875649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E3D0777F-B004-2D47-B42B-94D690DDB5DF}"/>
                  </a:ext>
                </a:extLst>
              </p:cNvPr>
              <p:cNvCxnSpPr/>
              <p:nvPr/>
            </p:nvCxnSpPr>
            <p:spPr>
              <a:xfrm>
                <a:off x="9148472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B95C81F2-5DA1-3845-A8E0-EA82BE2132EC}"/>
                  </a:ext>
                </a:extLst>
              </p:cNvPr>
              <p:cNvCxnSpPr/>
              <p:nvPr/>
            </p:nvCxnSpPr>
            <p:spPr>
              <a:xfrm>
                <a:off x="9694118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6999FC7D-7312-594E-9D78-213CFDE6A3F2}"/>
                  </a:ext>
                </a:extLst>
              </p:cNvPr>
              <p:cNvCxnSpPr/>
              <p:nvPr/>
            </p:nvCxnSpPr>
            <p:spPr>
              <a:xfrm>
                <a:off x="8057180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4282F73A-F7D3-134C-B134-BA90A7C3074E}"/>
                  </a:ext>
                </a:extLst>
              </p:cNvPr>
              <p:cNvCxnSpPr/>
              <p:nvPr/>
            </p:nvCxnSpPr>
            <p:spPr>
              <a:xfrm>
                <a:off x="9966942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63927E1-449F-BF48-A638-793208956112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5300571" y="3519594"/>
            <a:ext cx="105035" cy="10344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C0EE8BC-8FEF-3044-806D-917AE26793F1}"/>
              </a:ext>
            </a:extLst>
          </p:cNvPr>
          <p:cNvCxnSpPr>
            <a:cxnSpLocks/>
          </p:cNvCxnSpPr>
          <p:nvPr/>
        </p:nvCxnSpPr>
        <p:spPr>
          <a:xfrm rot="5959489" flipV="1">
            <a:off x="4993257" y="3200342"/>
            <a:ext cx="575017" cy="58701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6C8D7C1-17A1-B346-B643-4EB2D75FD88B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4720271" y="4192647"/>
            <a:ext cx="497261" cy="992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7446104-34EF-5345-B14C-C0FC025CFB26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5330132" y="3877969"/>
            <a:ext cx="91035" cy="7456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C0FECCB-F612-AD41-AEE3-BA3CD3FB198F}"/>
              </a:ext>
            </a:extLst>
          </p:cNvPr>
          <p:cNvCxnSpPr>
            <a:cxnSpLocks/>
          </p:cNvCxnSpPr>
          <p:nvPr/>
        </p:nvCxnSpPr>
        <p:spPr>
          <a:xfrm rot="5959489" flipV="1">
            <a:off x="5266524" y="2611046"/>
            <a:ext cx="246409" cy="8146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6118423-63E4-4144-8177-D0DB2A16231B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5069195" y="2858397"/>
            <a:ext cx="89163" cy="13059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3707AAA-1963-DE47-A2A5-5F318B408135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4887009" y="3282467"/>
            <a:ext cx="585849" cy="13529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8C09C48-116D-E046-8942-73CA85CC0ED8}"/>
              </a:ext>
            </a:extLst>
          </p:cNvPr>
          <p:cNvCxnSpPr>
            <a:cxnSpLocks/>
          </p:cNvCxnSpPr>
          <p:nvPr/>
        </p:nvCxnSpPr>
        <p:spPr>
          <a:xfrm rot="5959489" flipV="1">
            <a:off x="5159615" y="3431832"/>
            <a:ext cx="224669" cy="8623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2FF4D6-A74D-AC41-A508-6BB1E97F6D5F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5164928" y="4046434"/>
            <a:ext cx="144592" cy="10348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B2517FF-D011-FD43-BC7F-BA13B8AEDF56}"/>
              </a:ext>
            </a:extLst>
          </p:cNvPr>
          <p:cNvCxnSpPr>
            <a:cxnSpLocks/>
          </p:cNvCxnSpPr>
          <p:nvPr/>
        </p:nvCxnSpPr>
        <p:spPr>
          <a:xfrm rot="5959489" flipV="1">
            <a:off x="4913679" y="2996641"/>
            <a:ext cx="929815" cy="14322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EAEB30E-46BA-994C-A781-79F56B8666CE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5058524" y="2933345"/>
            <a:ext cx="427648" cy="12364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50AD878-59CB-8247-BD46-073659AC7284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4707193" y="3538671"/>
            <a:ext cx="943353" cy="15607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C284172-A707-5244-83DB-82965AE68B85}"/>
              </a:ext>
            </a:extLst>
          </p:cNvPr>
          <p:cNvCxnSpPr>
            <a:cxnSpLocks/>
          </p:cNvCxnSpPr>
          <p:nvPr/>
        </p:nvCxnSpPr>
        <p:spPr>
          <a:xfrm rot="5959489" flipV="1">
            <a:off x="4476043" y="3041236"/>
            <a:ext cx="1277916" cy="12377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39979E-F209-9D46-A26B-017C694748F0}"/>
              </a:ext>
            </a:extLst>
          </p:cNvPr>
          <p:cNvGrpSpPr>
            <a:grpSpLocks noChangeAspect="1"/>
          </p:cNvGrpSpPr>
          <p:nvPr/>
        </p:nvGrpSpPr>
        <p:grpSpPr>
          <a:xfrm rot="5959489">
            <a:off x="4869217" y="2985194"/>
            <a:ext cx="1826035" cy="1833612"/>
            <a:chOff x="6249390" y="2200576"/>
            <a:chExt cx="1826034" cy="1833612"/>
          </a:xfrm>
          <a:scene3d>
            <a:camera prst="isometricOffAxis1Top"/>
            <a:lightRig rig="threePt" dir="t"/>
          </a:scene3d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4CF04D5-C0C1-4B4A-844E-F8273753627D}"/>
                </a:ext>
              </a:extLst>
            </p:cNvPr>
            <p:cNvSpPr/>
            <p:nvPr/>
          </p:nvSpPr>
          <p:spPr>
            <a:xfrm>
              <a:off x="6249391" y="2207755"/>
              <a:ext cx="1826033" cy="182643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CFBE89B6-7237-6140-AD89-33A2C6D77ABB}"/>
                </a:ext>
              </a:extLst>
            </p:cNvPr>
            <p:cNvGrpSpPr/>
            <p:nvPr/>
          </p:nvGrpSpPr>
          <p:grpSpPr>
            <a:xfrm>
              <a:off x="6249390" y="2204166"/>
              <a:ext cx="1826034" cy="1826434"/>
              <a:chOff x="6592290" y="130842"/>
              <a:chExt cx="1826034" cy="1826434"/>
            </a:xfrm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D3E06116-D223-4A48-A0F3-0EEB28BA13B4}"/>
                  </a:ext>
                </a:extLst>
              </p:cNvPr>
              <p:cNvCxnSpPr/>
              <p:nvPr/>
            </p:nvCxnSpPr>
            <p:spPr>
              <a:xfrm rot="16200000">
                <a:off x="7505308" y="678973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8F71A25C-12F0-6144-8EC7-DCD350D70BE1}"/>
                  </a:ext>
                </a:extLst>
              </p:cNvPr>
              <p:cNvCxnSpPr/>
              <p:nvPr/>
            </p:nvCxnSpPr>
            <p:spPr>
              <a:xfrm rot="16200000">
                <a:off x="7505308" y="-416888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8F9E280D-E053-9545-ADEC-F4F72DA9A1DC}"/>
                  </a:ext>
                </a:extLst>
              </p:cNvPr>
              <p:cNvCxnSpPr/>
              <p:nvPr/>
            </p:nvCxnSpPr>
            <p:spPr>
              <a:xfrm rot="16200000">
                <a:off x="7505308" y="-51601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F67DABE3-FF19-4343-B2FA-66208D5FFB7F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6AC7B2C0-0E61-794C-AA0F-3F6BE45C61D5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6D2B4C63-EBB8-4D4D-B375-9D3D3BFD4EBB}"/>
                  </a:ext>
                </a:extLst>
              </p:cNvPr>
              <p:cNvCxnSpPr/>
              <p:nvPr/>
            </p:nvCxnSpPr>
            <p:spPr>
              <a:xfrm rot="16200000">
                <a:off x="7505308" y="313686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7BE5A1ED-3737-BF47-B989-EAE84EDC2409}"/>
                </a:ext>
              </a:extLst>
            </p:cNvPr>
            <p:cNvGrpSpPr/>
            <p:nvPr/>
          </p:nvGrpSpPr>
          <p:grpSpPr>
            <a:xfrm>
              <a:off x="6249391" y="2200576"/>
              <a:ext cx="1826033" cy="1826433"/>
              <a:chOff x="8689567" y="2622708"/>
              <a:chExt cx="1826033" cy="1826433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C1A55998-0BD0-DD45-8C1C-9095273EB7B5}"/>
                  </a:ext>
                </a:extLst>
              </p:cNvPr>
              <p:cNvCxnSpPr/>
              <p:nvPr/>
            </p:nvCxnSpPr>
            <p:spPr>
              <a:xfrm>
                <a:off x="9054774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8C364B43-719D-2F42-9E70-48FB425BC71A}"/>
                  </a:ext>
                </a:extLst>
              </p:cNvPr>
              <p:cNvCxnSpPr/>
              <p:nvPr/>
            </p:nvCxnSpPr>
            <p:spPr>
              <a:xfrm>
                <a:off x="1015039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C938BCB-2A2B-3A4F-BE22-2B250A6321EE}"/>
                  </a:ext>
                </a:extLst>
              </p:cNvPr>
              <p:cNvCxnSpPr/>
              <p:nvPr/>
            </p:nvCxnSpPr>
            <p:spPr>
              <a:xfrm>
                <a:off x="9419981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9E82F785-B578-1A44-A321-18241E46A0B0}"/>
                  </a:ext>
                </a:extLst>
              </p:cNvPr>
              <p:cNvCxnSpPr/>
              <p:nvPr/>
            </p:nvCxnSpPr>
            <p:spPr>
              <a:xfrm>
                <a:off x="9785188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5BCF7CC4-AADD-6742-87A2-9DA541DCE62F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527FEA37-C5EC-124B-A811-A48E22F9AAC6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57EEED3B-24B5-B744-B861-ADE7CE514A47}"/>
              </a:ext>
            </a:extLst>
          </p:cNvPr>
          <p:cNvCxnSpPr>
            <a:cxnSpLocks/>
          </p:cNvCxnSpPr>
          <p:nvPr/>
        </p:nvCxnSpPr>
        <p:spPr>
          <a:xfrm rot="5959489" flipV="1">
            <a:off x="5732113" y="3344508"/>
            <a:ext cx="459379" cy="9587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D913C86-E45B-DF4F-82D0-274C8248F12A}"/>
              </a:ext>
            </a:extLst>
          </p:cNvPr>
          <p:cNvCxnSpPr>
            <a:cxnSpLocks/>
          </p:cNvCxnSpPr>
          <p:nvPr/>
        </p:nvCxnSpPr>
        <p:spPr>
          <a:xfrm rot="5959489" flipV="1">
            <a:off x="6130567" y="3244459"/>
            <a:ext cx="288596" cy="7690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EB7B100-31DA-3247-A826-FC02D8F34F51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5944641" y="3933974"/>
            <a:ext cx="260924" cy="8110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4A315E2-5C91-0943-B8B6-07D7A7DD5EB3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5834167" y="3618045"/>
            <a:ext cx="365997" cy="9331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02B5ED0-67E0-D64B-B8E3-312F7B2B97AA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6099148" y="3279619"/>
            <a:ext cx="361003" cy="6889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DE94046-05D7-4D42-8F09-BA3AF73FD942}"/>
              </a:ext>
            </a:extLst>
          </p:cNvPr>
          <p:cNvCxnSpPr>
            <a:cxnSpLocks/>
          </p:cNvCxnSpPr>
          <p:nvPr/>
        </p:nvCxnSpPr>
        <p:spPr>
          <a:xfrm rot="5959489" flipV="1">
            <a:off x="6032539" y="3723289"/>
            <a:ext cx="125563" cy="88292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3F0E519-4D59-EC49-BB35-4189EE2CD1A9}"/>
              </a:ext>
            </a:extLst>
          </p:cNvPr>
          <p:cNvCxnSpPr>
            <a:cxnSpLocks/>
          </p:cNvCxnSpPr>
          <p:nvPr/>
        </p:nvCxnSpPr>
        <p:spPr>
          <a:xfrm rot="5959489" flipV="1">
            <a:off x="6137491" y="3232001"/>
            <a:ext cx="280484" cy="5004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E6F9FA7-4674-CF4B-8D23-A679BA385AF1}"/>
              </a:ext>
            </a:extLst>
          </p:cNvPr>
          <p:cNvCxnSpPr>
            <a:cxnSpLocks/>
          </p:cNvCxnSpPr>
          <p:nvPr/>
        </p:nvCxnSpPr>
        <p:spPr>
          <a:xfrm rot="5959489" flipV="1">
            <a:off x="6026406" y="3361044"/>
            <a:ext cx="134815" cy="6414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3A9BE46E-4A54-7541-A786-4107572D5B36}"/>
              </a:ext>
            </a:extLst>
          </p:cNvPr>
          <p:cNvCxnSpPr>
            <a:cxnSpLocks/>
          </p:cNvCxnSpPr>
          <p:nvPr/>
        </p:nvCxnSpPr>
        <p:spPr>
          <a:xfrm rot="5959489" flipV="1">
            <a:off x="6177845" y="3604997"/>
            <a:ext cx="68543" cy="84890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A6C8D2D-7A35-CD47-ABFB-491979F3F5E8}"/>
              </a:ext>
            </a:extLst>
          </p:cNvPr>
          <p:cNvGrpSpPr>
            <a:grpSpLocks noChangeAspect="1"/>
          </p:cNvGrpSpPr>
          <p:nvPr/>
        </p:nvGrpSpPr>
        <p:grpSpPr>
          <a:xfrm rot="5959489">
            <a:off x="5892926" y="3350091"/>
            <a:ext cx="1375749" cy="1371600"/>
            <a:chOff x="8902104" y="2474524"/>
            <a:chExt cx="1375749" cy="1371600"/>
          </a:xfrm>
          <a:scene3d>
            <a:camera prst="isometricOffAxis1Top"/>
            <a:lightRig rig="threePt" dir="t"/>
          </a:scene3d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8E26A0E-7AFA-3D49-8FAB-743A6E2AF004}"/>
                </a:ext>
              </a:extLst>
            </p:cNvPr>
            <p:cNvSpPr/>
            <p:nvPr/>
          </p:nvSpPr>
          <p:spPr>
            <a:xfrm>
              <a:off x="8906253" y="2474524"/>
              <a:ext cx="1371600" cy="13716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DA495A8D-492A-4742-829D-38D947E84947}"/>
                </a:ext>
              </a:extLst>
            </p:cNvPr>
            <p:cNvGrpSpPr/>
            <p:nvPr/>
          </p:nvGrpSpPr>
          <p:grpSpPr>
            <a:xfrm>
              <a:off x="8906253" y="2474524"/>
              <a:ext cx="1371600" cy="1371600"/>
              <a:chOff x="6592290" y="130842"/>
              <a:chExt cx="1826034" cy="1826434"/>
            </a:xfrm>
          </p:grpSpPr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7CCDB6C7-0F34-E14F-AF97-6DAD01985B7E}"/>
                  </a:ext>
                </a:extLst>
              </p:cNvPr>
              <p:cNvCxnSpPr/>
              <p:nvPr/>
            </p:nvCxnSpPr>
            <p:spPr>
              <a:xfrm rot="16200000">
                <a:off x="7505308" y="587650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902358AD-DF37-8942-BDD7-F85EC2EA4E61}"/>
                  </a:ext>
                </a:extLst>
              </p:cNvPr>
              <p:cNvCxnSpPr/>
              <p:nvPr/>
            </p:nvCxnSpPr>
            <p:spPr>
              <a:xfrm rot="16200000">
                <a:off x="7505308" y="-325567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971EE17E-A3C4-454E-9FAC-0D8C130C3130}"/>
                  </a:ext>
                </a:extLst>
              </p:cNvPr>
              <p:cNvCxnSpPr/>
              <p:nvPr/>
            </p:nvCxnSpPr>
            <p:spPr>
              <a:xfrm rot="16200000">
                <a:off x="7505308" y="131042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6885F6B1-AEFD-AC49-8CC9-FE752A88464C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48CE5FC0-F45E-A844-AB21-021A2963630C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34651615-DE54-2647-B441-F299951A2AEB}"/>
                </a:ext>
              </a:extLst>
            </p:cNvPr>
            <p:cNvGrpSpPr/>
            <p:nvPr/>
          </p:nvGrpSpPr>
          <p:grpSpPr>
            <a:xfrm>
              <a:off x="8902104" y="2474524"/>
              <a:ext cx="1371600" cy="1371600"/>
              <a:chOff x="8689567" y="2622708"/>
              <a:chExt cx="1826033" cy="1826433"/>
            </a:xfrm>
          </p:grpSpPr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BF73B4B8-B3C7-F545-80FA-8F4AC656197D}"/>
                  </a:ext>
                </a:extLst>
              </p:cNvPr>
              <p:cNvCxnSpPr/>
              <p:nvPr/>
            </p:nvCxnSpPr>
            <p:spPr>
              <a:xfrm>
                <a:off x="914607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0C23652B-AAB0-3E43-972F-9FDD575C5F8E}"/>
                  </a:ext>
                </a:extLst>
              </p:cNvPr>
              <p:cNvCxnSpPr/>
              <p:nvPr/>
            </p:nvCxnSpPr>
            <p:spPr>
              <a:xfrm>
                <a:off x="10059092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9E295B87-4383-0C40-AB08-95A7266FF6E7}"/>
                  </a:ext>
                </a:extLst>
              </p:cNvPr>
              <p:cNvCxnSpPr/>
              <p:nvPr/>
            </p:nvCxnSpPr>
            <p:spPr>
              <a:xfrm>
                <a:off x="9602584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D8BF8BD6-0DAF-1A4A-B2DD-6B3E4BCF82FB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CFFC735E-4D68-DB4B-A887-697AAF586DE2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6BE58ED-F7EA-DB48-AE70-DE4E70BD11B7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6777823" y="3995390"/>
            <a:ext cx="80112" cy="5833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922C208-FE1C-2F41-84AF-8392C14902CB}"/>
              </a:ext>
            </a:extLst>
          </p:cNvPr>
          <p:cNvCxnSpPr>
            <a:cxnSpLocks/>
          </p:cNvCxnSpPr>
          <p:nvPr/>
        </p:nvCxnSpPr>
        <p:spPr>
          <a:xfrm rot="5959489" flipV="1">
            <a:off x="6787760" y="3744281"/>
            <a:ext cx="276123" cy="5753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B4B5A558-ED1B-B24C-9CEE-983E18C7701B}"/>
              </a:ext>
            </a:extLst>
          </p:cNvPr>
          <p:cNvCxnSpPr>
            <a:cxnSpLocks/>
          </p:cNvCxnSpPr>
          <p:nvPr/>
        </p:nvCxnSpPr>
        <p:spPr>
          <a:xfrm rot="5959489" flipV="1">
            <a:off x="6710999" y="3852821"/>
            <a:ext cx="241127" cy="8704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AC05D48-29C3-8740-A643-001C811736CC}"/>
              </a:ext>
            </a:extLst>
          </p:cNvPr>
          <p:cNvCxnSpPr>
            <a:cxnSpLocks/>
          </p:cNvCxnSpPr>
          <p:nvPr/>
        </p:nvCxnSpPr>
        <p:spPr>
          <a:xfrm rot="5959489" flipV="1">
            <a:off x="6739317" y="3701701"/>
            <a:ext cx="591851" cy="6398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1BF7953-8AD2-6B48-B4B6-3CE63DD8042A}"/>
              </a:ext>
            </a:extLst>
          </p:cNvPr>
          <p:cNvGrpSpPr>
            <a:grpSpLocks noChangeAspect="1"/>
          </p:cNvGrpSpPr>
          <p:nvPr/>
        </p:nvGrpSpPr>
        <p:grpSpPr>
          <a:xfrm rot="5959489">
            <a:off x="6753799" y="3737987"/>
            <a:ext cx="914400" cy="914400"/>
            <a:chOff x="10816251" y="4034188"/>
            <a:chExt cx="1379898" cy="1371600"/>
          </a:xfrm>
          <a:scene3d>
            <a:camera prst="isometricOffAxis1Top"/>
            <a:lightRig rig="threePt" dir="t"/>
          </a:scene3d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1E83DD72-D3C0-5345-8CB8-5E5D3C35B585}"/>
                </a:ext>
              </a:extLst>
            </p:cNvPr>
            <p:cNvSpPr/>
            <p:nvPr/>
          </p:nvSpPr>
          <p:spPr>
            <a:xfrm>
              <a:off x="10824549" y="4034188"/>
              <a:ext cx="1371600" cy="13716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D09C29C9-4B72-FD4F-907E-39D0CD8DA622}"/>
                </a:ext>
              </a:extLst>
            </p:cNvPr>
            <p:cNvGrpSpPr/>
            <p:nvPr/>
          </p:nvGrpSpPr>
          <p:grpSpPr>
            <a:xfrm>
              <a:off x="10820400" y="4034188"/>
              <a:ext cx="1371600" cy="1371600"/>
              <a:chOff x="6592290" y="130842"/>
              <a:chExt cx="1826034" cy="1826434"/>
            </a:xfrm>
          </p:grpSpPr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B8BE4B61-9915-E843-8B9B-00534DE52884}"/>
                  </a:ext>
                </a:extLst>
              </p:cNvPr>
              <p:cNvCxnSpPr/>
              <p:nvPr/>
            </p:nvCxnSpPr>
            <p:spPr>
              <a:xfrm rot="16200000">
                <a:off x="7505308" y="435448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D6C9BDBD-2D11-954D-A236-B2B6C2B10084}"/>
                  </a:ext>
                </a:extLst>
              </p:cNvPr>
              <p:cNvCxnSpPr/>
              <p:nvPr/>
            </p:nvCxnSpPr>
            <p:spPr>
              <a:xfrm rot="16200000">
                <a:off x="7505308" y="-173364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5DD90673-64D9-0540-A885-3B73BEA8A7BD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D36BB976-B84B-B547-99D0-CA6615D37E70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94F03550-4991-8844-A91D-C128A74BB5FB}"/>
                </a:ext>
              </a:extLst>
            </p:cNvPr>
            <p:cNvGrpSpPr/>
            <p:nvPr/>
          </p:nvGrpSpPr>
          <p:grpSpPr>
            <a:xfrm>
              <a:off x="10816251" y="4034188"/>
              <a:ext cx="1371600" cy="1371600"/>
              <a:chOff x="8689567" y="2622708"/>
              <a:chExt cx="1826033" cy="1826433"/>
            </a:xfrm>
          </p:grpSpPr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199EFB1D-F782-7042-8270-D3D8F191F663}"/>
                  </a:ext>
                </a:extLst>
              </p:cNvPr>
              <p:cNvCxnSpPr/>
              <p:nvPr/>
            </p:nvCxnSpPr>
            <p:spPr>
              <a:xfrm>
                <a:off x="929824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6F77F514-3522-EE49-B6AB-51D51AD44D2D}"/>
                  </a:ext>
                </a:extLst>
              </p:cNvPr>
              <p:cNvCxnSpPr/>
              <p:nvPr/>
            </p:nvCxnSpPr>
            <p:spPr>
              <a:xfrm>
                <a:off x="9906922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C5037F28-A218-FD49-A761-5DEB85CB6A7A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9F8543B8-FFB4-1941-8871-41C818D76A18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3B3E4646-3F61-2F46-9AB6-0C5269F12529}"/>
              </a:ext>
            </a:extLst>
          </p:cNvPr>
          <p:cNvCxnSpPr>
            <a:cxnSpLocks/>
          </p:cNvCxnSpPr>
          <p:nvPr/>
        </p:nvCxnSpPr>
        <p:spPr>
          <a:xfrm rot="5959489" flipV="1">
            <a:off x="7366120" y="4115014"/>
            <a:ext cx="19256" cy="5256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C4AF3A9-D60F-6246-BA82-4BA4EDD2F6D2}"/>
              </a:ext>
            </a:extLst>
          </p:cNvPr>
          <p:cNvCxnSpPr>
            <a:cxnSpLocks/>
          </p:cNvCxnSpPr>
          <p:nvPr/>
        </p:nvCxnSpPr>
        <p:spPr>
          <a:xfrm rot="5959489" flipV="1">
            <a:off x="7372074" y="4096561"/>
            <a:ext cx="127103" cy="4218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3BFEB57-6B45-E34E-92E8-0F2BEF5494D1}"/>
              </a:ext>
            </a:extLst>
          </p:cNvPr>
          <p:cNvGrpSpPr>
            <a:grpSpLocks/>
          </p:cNvGrpSpPr>
          <p:nvPr/>
        </p:nvGrpSpPr>
        <p:grpSpPr>
          <a:xfrm rot="5959489">
            <a:off x="7338453" y="4109923"/>
            <a:ext cx="603504" cy="301752"/>
            <a:chOff x="10816251" y="4034188"/>
            <a:chExt cx="1379898" cy="1371600"/>
          </a:xfrm>
          <a:scene3d>
            <a:camera prst="isometricOffAxis1Top"/>
            <a:lightRig rig="threePt" dir="t"/>
          </a:scene3d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183203E-650C-954C-A7B0-25C1D59381F9}"/>
                </a:ext>
              </a:extLst>
            </p:cNvPr>
            <p:cNvSpPr/>
            <p:nvPr/>
          </p:nvSpPr>
          <p:spPr>
            <a:xfrm>
              <a:off x="10824549" y="4034188"/>
              <a:ext cx="1371600" cy="13716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52BDB2E5-370E-264B-9992-F8BACE0BA5DB}"/>
                </a:ext>
              </a:extLst>
            </p:cNvPr>
            <p:cNvGrpSpPr/>
            <p:nvPr/>
          </p:nvGrpSpPr>
          <p:grpSpPr>
            <a:xfrm>
              <a:off x="10820400" y="4034188"/>
              <a:ext cx="1371600" cy="1371600"/>
              <a:chOff x="6592290" y="130842"/>
              <a:chExt cx="1826034" cy="1826434"/>
            </a:xfrm>
          </p:grpSpPr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EDE6E31F-A62C-1F4B-AE83-C031F76F2FC5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952034DB-5F18-9E4F-9CDF-A1B853A26BB5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E4510C6B-E4E4-9A4E-A8C9-0371B9995486}"/>
                </a:ext>
              </a:extLst>
            </p:cNvPr>
            <p:cNvGrpSpPr/>
            <p:nvPr/>
          </p:nvGrpSpPr>
          <p:grpSpPr>
            <a:xfrm>
              <a:off x="10816251" y="4034188"/>
              <a:ext cx="1371600" cy="1371600"/>
              <a:chOff x="8689567" y="2622708"/>
              <a:chExt cx="1826033" cy="1826433"/>
            </a:xfrm>
          </p:grpSpPr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9C2649B1-74E4-0949-809F-AA9C4F48B172}"/>
                  </a:ext>
                </a:extLst>
              </p:cNvPr>
              <p:cNvCxnSpPr/>
              <p:nvPr/>
            </p:nvCxnSpPr>
            <p:spPr>
              <a:xfrm>
                <a:off x="960258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4B4D3E8D-B74B-1944-BF67-264BA0D7A05B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B1D73A1C-D168-5544-8DA0-35D8987C73D2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FCA395C7-432C-4A49-A78A-E859A180D513}"/>
              </a:ext>
            </a:extLst>
          </p:cNvPr>
          <p:cNvSpPr txBox="1"/>
          <p:nvPr/>
        </p:nvSpPr>
        <p:spPr>
          <a:xfrm>
            <a:off x="3488573" y="5645123"/>
            <a:ext cx="1490145" cy="400105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en-US" b="1" dirty="0"/>
              <a:t>Input Layer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01F8D3D-1626-D74E-91B5-4FB4E572CBAC}"/>
              </a:ext>
            </a:extLst>
          </p:cNvPr>
          <p:cNvSpPr txBox="1"/>
          <p:nvPr/>
        </p:nvSpPr>
        <p:spPr>
          <a:xfrm>
            <a:off x="7281303" y="4604467"/>
            <a:ext cx="1682506" cy="400105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en-US" b="1" dirty="0"/>
              <a:t>Output Layer</a:t>
            </a:r>
          </a:p>
        </p:txBody>
      </p:sp>
      <p:sp>
        <p:nvSpPr>
          <p:cNvPr id="105" name="Left Brace 104">
            <a:extLst>
              <a:ext uri="{FF2B5EF4-FFF2-40B4-BE49-F238E27FC236}">
                <a16:creationId xmlns:a16="http://schemas.microsoft.com/office/drawing/2014/main" id="{86C4A041-F470-5945-AECC-D96A0B7B1315}"/>
              </a:ext>
            </a:extLst>
          </p:cNvPr>
          <p:cNvSpPr/>
          <p:nvPr/>
        </p:nvSpPr>
        <p:spPr>
          <a:xfrm rot="7200000">
            <a:off x="6653773" y="1930173"/>
            <a:ext cx="401771" cy="1891569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1917" tIns="60958" rIns="121917" bIns="60958" rtlCol="0" anchor="ctr"/>
          <a:lstStyle/>
          <a:p>
            <a:pPr algn="ctr"/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4767B6F-DFDF-3A47-921C-A5AF8418C94F}"/>
              </a:ext>
            </a:extLst>
          </p:cNvPr>
          <p:cNvSpPr txBox="1"/>
          <p:nvPr/>
        </p:nvSpPr>
        <p:spPr>
          <a:xfrm>
            <a:off x="6215369" y="1994637"/>
            <a:ext cx="2400367" cy="400105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en-US" b="1" dirty="0"/>
              <a:t>Hidden Layers</a:t>
            </a: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CA380ABD-1C5F-F241-9D8A-CF5C7AA859A1}"/>
              </a:ext>
            </a:extLst>
          </p:cNvPr>
          <p:cNvCxnSpPr>
            <a:cxnSpLocks/>
          </p:cNvCxnSpPr>
          <p:nvPr/>
        </p:nvCxnSpPr>
        <p:spPr>
          <a:xfrm>
            <a:off x="8315941" y="4230743"/>
            <a:ext cx="800100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6A315EBF-7981-BA4F-9632-2F0CAEB7B67F}"/>
              </a:ext>
            </a:extLst>
          </p:cNvPr>
          <p:cNvSpPr/>
          <p:nvPr/>
        </p:nvSpPr>
        <p:spPr>
          <a:xfrm>
            <a:off x="10139515" y="4573697"/>
            <a:ext cx="330163" cy="330163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en-US"/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994AC210-9351-464D-A3D6-D504D9655B58}"/>
              </a:ext>
            </a:extLst>
          </p:cNvPr>
          <p:cNvCxnSpPr>
            <a:cxnSpLocks/>
          </p:cNvCxnSpPr>
          <p:nvPr/>
        </p:nvCxnSpPr>
        <p:spPr>
          <a:xfrm flipV="1">
            <a:off x="10305677" y="4250170"/>
            <a:ext cx="0" cy="1153167"/>
          </a:xfrm>
          <a:prstGeom prst="straightConnector1">
            <a:avLst/>
          </a:prstGeom>
          <a:ln w="85725" cap="rnd">
            <a:solidFill>
              <a:schemeClr val="accent2">
                <a:lumMod val="75000"/>
              </a:schemeClr>
            </a:solidFill>
            <a:tailEnd type="triangle"/>
          </a:ln>
          <a:effectLst>
            <a:glow rad="38100">
              <a:schemeClr val="accent2">
                <a:lumMod val="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0199A681-8622-9945-A2FB-8EDE4888B243}"/>
              </a:ext>
            </a:extLst>
          </p:cNvPr>
          <p:cNvCxnSpPr>
            <a:cxnSpLocks/>
          </p:cNvCxnSpPr>
          <p:nvPr/>
        </p:nvCxnSpPr>
        <p:spPr>
          <a:xfrm flipV="1">
            <a:off x="10305677" y="3321523"/>
            <a:ext cx="0" cy="740423"/>
          </a:xfrm>
          <a:prstGeom prst="straightConnector1">
            <a:avLst/>
          </a:prstGeom>
          <a:ln w="571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7BA24DD7-EFF0-BF4B-A782-183D8152B347}"/>
              </a:ext>
            </a:extLst>
          </p:cNvPr>
          <p:cNvSpPr txBox="1"/>
          <p:nvPr/>
        </p:nvSpPr>
        <p:spPr>
          <a:xfrm>
            <a:off x="8754549" y="3459664"/>
            <a:ext cx="1477321" cy="400105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b="1" dirty="0"/>
              <a:t>Not Cancer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46FE6F7-D480-7046-BC92-7A6877D4602C}"/>
              </a:ext>
            </a:extLst>
          </p:cNvPr>
          <p:cNvSpPr txBox="1"/>
          <p:nvPr/>
        </p:nvSpPr>
        <p:spPr>
          <a:xfrm>
            <a:off x="10335813" y="3459664"/>
            <a:ext cx="1028481" cy="400105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b="1" dirty="0"/>
              <a:t>Cancer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0912C996-93F6-954B-822F-52D5A2F0FE03}"/>
              </a:ext>
            </a:extLst>
          </p:cNvPr>
          <p:cNvCxnSpPr>
            <a:cxnSpLocks/>
          </p:cNvCxnSpPr>
          <p:nvPr/>
        </p:nvCxnSpPr>
        <p:spPr>
          <a:xfrm>
            <a:off x="3318454" y="4036812"/>
            <a:ext cx="800100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4" name="Picture 3">
            <a:extLst>
              <a:ext uri="{FF2B5EF4-FFF2-40B4-BE49-F238E27FC236}">
                <a16:creationId xmlns:a16="http://schemas.microsoft.com/office/drawing/2014/main" id="{D5E75DB2-76A7-1743-BDED-FC299D999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613" y="1924583"/>
            <a:ext cx="4246848" cy="3866911"/>
          </a:xfrm>
          <a:prstGeom prst="rect">
            <a:avLst/>
          </a:prstGeom>
          <a:noFill/>
          <a:ln>
            <a:noFill/>
          </a:ln>
          <a:scene3d>
            <a:camera prst="perspectiveContrastingRightFacing" fov="4500000">
              <a:rot lat="1267210" lon="18074533" rev="127163"/>
            </a:camera>
            <a:lightRig rig="threePt" dir="t"/>
          </a:scene3d>
          <a:sp3d extrusionH="120650" contourW="12700">
            <a:extrusionClr>
              <a:schemeClr val="bg1">
                <a:lumMod val="75000"/>
              </a:schemeClr>
            </a:extrusionClr>
            <a:contourClr>
              <a:schemeClr val="bg1">
                <a:lumMod val="50000"/>
              </a:schemeClr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5" name="Picture 3">
            <a:extLst>
              <a:ext uri="{FF2B5EF4-FFF2-40B4-BE49-F238E27FC236}">
                <a16:creationId xmlns:a16="http://schemas.microsoft.com/office/drawing/2014/main" id="{30EA4D24-2203-9E4C-858B-AE2FCBE594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746161" y="1456823"/>
            <a:ext cx="2257539" cy="2127531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extrusionH="120650" contourW="38100">
            <a:extrusionClr>
              <a:schemeClr val="bg1">
                <a:lumMod val="75000"/>
              </a:schemeClr>
            </a:extrusionClr>
            <a:contourClr>
              <a:schemeClr val="bg1">
                <a:lumMod val="50000"/>
              </a:schemeClr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DBBB6E93-2EE4-214D-93A1-35B647E232A2}"/>
              </a:ext>
            </a:extLst>
          </p:cNvPr>
          <p:cNvCxnSpPr>
            <a:cxnSpLocks/>
          </p:cNvCxnSpPr>
          <p:nvPr/>
        </p:nvCxnSpPr>
        <p:spPr>
          <a:xfrm flipH="1" flipV="1">
            <a:off x="3206278" y="2735947"/>
            <a:ext cx="435631" cy="508891"/>
          </a:xfrm>
          <a:prstGeom prst="straightConnector1">
            <a:avLst/>
          </a:prstGeom>
          <a:ln w="85725" cap="rnd">
            <a:solidFill>
              <a:srgbClr val="FFFD78"/>
            </a:solidFill>
            <a:tailEnd type="triangle"/>
          </a:ln>
          <a:effectLst>
            <a:glow rad="38100">
              <a:srgbClr val="FFFD78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Freeform 116">
            <a:extLst>
              <a:ext uri="{FF2B5EF4-FFF2-40B4-BE49-F238E27FC236}">
                <a16:creationId xmlns:a16="http://schemas.microsoft.com/office/drawing/2014/main" id="{6287D85E-ACBF-3A4C-8735-7397D2A2AE0E}"/>
              </a:ext>
            </a:extLst>
          </p:cNvPr>
          <p:cNvSpPr/>
          <p:nvPr/>
        </p:nvSpPr>
        <p:spPr>
          <a:xfrm>
            <a:off x="3008094" y="2513573"/>
            <a:ext cx="161927" cy="200025"/>
          </a:xfrm>
          <a:custGeom>
            <a:avLst/>
            <a:gdLst>
              <a:gd name="connsiteX0" fmla="*/ 4712 w 128546"/>
              <a:gd name="connsiteY0" fmla="*/ 153929 h 165233"/>
              <a:gd name="connsiteX1" fmla="*/ 4712 w 128546"/>
              <a:gd name="connsiteY1" fmla="*/ 80904 h 165233"/>
              <a:gd name="connsiteX2" fmla="*/ 11062 w 128546"/>
              <a:gd name="connsiteY2" fmla="*/ 36454 h 165233"/>
              <a:gd name="connsiteX3" fmla="*/ 52337 w 128546"/>
              <a:gd name="connsiteY3" fmla="*/ 33279 h 165233"/>
              <a:gd name="connsiteX4" fmla="*/ 61862 w 128546"/>
              <a:gd name="connsiteY4" fmla="*/ 11054 h 165233"/>
              <a:gd name="connsiteX5" fmla="*/ 77737 w 128546"/>
              <a:gd name="connsiteY5" fmla="*/ 17404 h 165233"/>
              <a:gd name="connsiteX6" fmla="*/ 99962 w 128546"/>
              <a:gd name="connsiteY6" fmla="*/ 1529 h 165233"/>
              <a:gd name="connsiteX7" fmla="*/ 128537 w 128546"/>
              <a:gd name="connsiteY7" fmla="*/ 11054 h 165233"/>
              <a:gd name="connsiteX8" fmla="*/ 96787 w 128546"/>
              <a:gd name="connsiteY8" fmla="*/ 93604 h 165233"/>
              <a:gd name="connsiteX9" fmla="*/ 87262 w 128546"/>
              <a:gd name="connsiteY9" fmla="*/ 147579 h 165233"/>
              <a:gd name="connsiteX10" fmla="*/ 65037 w 128546"/>
              <a:gd name="connsiteY10" fmla="*/ 163454 h 165233"/>
              <a:gd name="connsiteX11" fmla="*/ 4712 w 128546"/>
              <a:gd name="connsiteY11" fmla="*/ 153929 h 165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8546" h="165233">
                <a:moveTo>
                  <a:pt x="4712" y="153929"/>
                </a:moveTo>
                <a:cubicBezTo>
                  <a:pt x="-5342" y="140171"/>
                  <a:pt x="3654" y="100483"/>
                  <a:pt x="4712" y="80904"/>
                </a:cubicBezTo>
                <a:cubicBezTo>
                  <a:pt x="5770" y="61325"/>
                  <a:pt x="3125" y="44391"/>
                  <a:pt x="11062" y="36454"/>
                </a:cubicBezTo>
                <a:cubicBezTo>
                  <a:pt x="18999" y="28517"/>
                  <a:pt x="43870" y="37512"/>
                  <a:pt x="52337" y="33279"/>
                </a:cubicBezTo>
                <a:cubicBezTo>
                  <a:pt x="60804" y="29046"/>
                  <a:pt x="61862" y="11054"/>
                  <a:pt x="61862" y="11054"/>
                </a:cubicBezTo>
                <a:cubicBezTo>
                  <a:pt x="66095" y="8408"/>
                  <a:pt x="71387" y="18991"/>
                  <a:pt x="77737" y="17404"/>
                </a:cubicBezTo>
                <a:cubicBezTo>
                  <a:pt x="84087" y="15816"/>
                  <a:pt x="91495" y="2587"/>
                  <a:pt x="99962" y="1529"/>
                </a:cubicBezTo>
                <a:cubicBezTo>
                  <a:pt x="108429" y="471"/>
                  <a:pt x="129066" y="-4292"/>
                  <a:pt x="128537" y="11054"/>
                </a:cubicBezTo>
                <a:cubicBezTo>
                  <a:pt x="128008" y="26400"/>
                  <a:pt x="103666" y="70850"/>
                  <a:pt x="96787" y="93604"/>
                </a:cubicBezTo>
                <a:cubicBezTo>
                  <a:pt x="89908" y="116358"/>
                  <a:pt x="92554" y="135937"/>
                  <a:pt x="87262" y="147579"/>
                </a:cubicBezTo>
                <a:cubicBezTo>
                  <a:pt x="81970" y="159221"/>
                  <a:pt x="74562" y="160808"/>
                  <a:pt x="65037" y="163454"/>
                </a:cubicBezTo>
                <a:cubicBezTo>
                  <a:pt x="55512" y="166100"/>
                  <a:pt x="14766" y="167687"/>
                  <a:pt x="4712" y="153929"/>
                </a:cubicBezTo>
                <a:close/>
              </a:path>
            </a:pathLst>
          </a:custGeom>
          <a:noFill/>
          <a:ln w="12700">
            <a:solidFill>
              <a:srgbClr val="FFFD7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62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3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4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60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0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8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9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1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2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30"/>
                            </p:stCondLst>
                            <p:childTnLst>
                              <p:par>
                                <p:cTn id="77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4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5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60"/>
                            </p:stCondLst>
                            <p:childTnLst>
                              <p:par>
                                <p:cTn id="86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70"/>
                            </p:stCondLst>
                            <p:childTnLst>
                              <p:par>
                                <p:cTn id="89" presetID="8" presetClass="emp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800000">
                                      <p:cBhvr>
                                        <p:cTn id="9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70"/>
                            </p:stCondLst>
                            <p:childTnLst>
                              <p:par>
                                <p:cTn id="9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70"/>
                            </p:stCondLst>
                            <p:childTnLst>
                              <p:par>
                                <p:cTn id="98" presetID="35" presetClass="emph" presetSubtype="0" repeatCount="5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9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117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Image-to-image translation Models</a:t>
            </a:r>
          </a:p>
        </p:txBody>
      </p:sp>
      <p:pic>
        <p:nvPicPr>
          <p:cNvPr id="118" name="Picture 117" descr="Fig5">
            <a:extLst>
              <a:ext uri="{FF2B5EF4-FFF2-40B4-BE49-F238E27FC236}">
                <a16:creationId xmlns:a16="http://schemas.microsoft.com/office/drawing/2014/main" id="{BA15F8DB-A4C0-904E-B39B-3102B9C38D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8" t="88540" r="80856"/>
          <a:stretch/>
        </p:blipFill>
        <p:spPr bwMode="auto">
          <a:xfrm>
            <a:off x="232826" y="1541017"/>
            <a:ext cx="2717903" cy="285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9" name="Group 118">
            <a:extLst>
              <a:ext uri="{FF2B5EF4-FFF2-40B4-BE49-F238E27FC236}">
                <a16:creationId xmlns:a16="http://schemas.microsoft.com/office/drawing/2014/main" id="{570DB5B4-0033-F046-B0D8-04DFFCFE1E32}"/>
              </a:ext>
            </a:extLst>
          </p:cNvPr>
          <p:cNvGrpSpPr/>
          <p:nvPr/>
        </p:nvGrpSpPr>
        <p:grpSpPr>
          <a:xfrm rot="5959489">
            <a:off x="1612207" y="2446176"/>
            <a:ext cx="2743200" cy="2743200"/>
            <a:chOff x="6808600" y="728551"/>
            <a:chExt cx="1831571" cy="1831170"/>
          </a:xfrm>
          <a:scene3d>
            <a:camera prst="isometricOffAxis1Top"/>
            <a:lightRig rig="threePt" dir="t"/>
          </a:scene3d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97619022-73F6-8649-A4B2-AF0418F15E42}"/>
                </a:ext>
              </a:extLst>
            </p:cNvPr>
            <p:cNvSpPr/>
            <p:nvPr/>
          </p:nvSpPr>
          <p:spPr>
            <a:xfrm>
              <a:off x="6811371" y="729736"/>
              <a:ext cx="1828800" cy="1828800"/>
            </a:xfrm>
            <a:prstGeom prst="rect">
              <a:avLst/>
            </a:prstGeom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B08CF1A5-AA62-8B40-96F7-ADC9911D078E}"/>
                </a:ext>
              </a:extLst>
            </p:cNvPr>
            <p:cNvGrpSpPr/>
            <p:nvPr/>
          </p:nvGrpSpPr>
          <p:grpSpPr>
            <a:xfrm rot="16200000">
              <a:off x="6811371" y="728551"/>
              <a:ext cx="1828800" cy="1828800"/>
              <a:chOff x="7904780" y="2145886"/>
              <a:chExt cx="1909762" cy="1941689"/>
            </a:xfrm>
          </p:grpSpPr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D1A98B68-767B-824E-955F-863595D81313}"/>
                  </a:ext>
                </a:extLst>
              </p:cNvPr>
              <p:cNvCxnSpPr/>
              <p:nvPr/>
            </p:nvCxnSpPr>
            <p:spPr>
              <a:xfrm>
                <a:off x="8177603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5349265D-A137-0842-A2C7-3990DC1C7457}"/>
                  </a:ext>
                </a:extLst>
              </p:cNvPr>
              <p:cNvCxnSpPr/>
              <p:nvPr/>
            </p:nvCxnSpPr>
            <p:spPr>
              <a:xfrm>
                <a:off x="8450426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430D70BF-5D9F-3A49-999A-C4F42EF61456}"/>
                  </a:ext>
                </a:extLst>
              </p:cNvPr>
              <p:cNvCxnSpPr/>
              <p:nvPr/>
            </p:nvCxnSpPr>
            <p:spPr>
              <a:xfrm>
                <a:off x="9268895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125DBB77-B879-5A47-9240-6C8B2C4341A3}"/>
                  </a:ext>
                </a:extLst>
              </p:cNvPr>
              <p:cNvCxnSpPr/>
              <p:nvPr/>
            </p:nvCxnSpPr>
            <p:spPr>
              <a:xfrm>
                <a:off x="8723249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C2344A73-4830-E445-9F9E-63352396295A}"/>
                  </a:ext>
                </a:extLst>
              </p:cNvPr>
              <p:cNvCxnSpPr/>
              <p:nvPr/>
            </p:nvCxnSpPr>
            <p:spPr>
              <a:xfrm>
                <a:off x="8996072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06891BBC-9839-5B4D-9A19-9F121BAD2F48}"/>
                  </a:ext>
                </a:extLst>
              </p:cNvPr>
              <p:cNvCxnSpPr/>
              <p:nvPr/>
            </p:nvCxnSpPr>
            <p:spPr>
              <a:xfrm>
                <a:off x="9541718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63DC3139-AA7D-3044-91EE-902A5E3045D6}"/>
                  </a:ext>
                </a:extLst>
              </p:cNvPr>
              <p:cNvCxnSpPr/>
              <p:nvPr/>
            </p:nvCxnSpPr>
            <p:spPr>
              <a:xfrm>
                <a:off x="7904780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59AE5BDC-DF90-F141-85AB-C5CE6FA73240}"/>
                  </a:ext>
                </a:extLst>
              </p:cNvPr>
              <p:cNvCxnSpPr/>
              <p:nvPr/>
            </p:nvCxnSpPr>
            <p:spPr>
              <a:xfrm>
                <a:off x="9814542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A88EE2AD-67F6-6649-BB3E-6FDB0C013B68}"/>
                </a:ext>
              </a:extLst>
            </p:cNvPr>
            <p:cNvGrpSpPr/>
            <p:nvPr/>
          </p:nvGrpSpPr>
          <p:grpSpPr>
            <a:xfrm>
              <a:off x="6808600" y="730921"/>
              <a:ext cx="1828800" cy="1828800"/>
              <a:chOff x="8057180" y="2298286"/>
              <a:chExt cx="1909762" cy="1941689"/>
            </a:xfrm>
          </p:grpSpPr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B5608A29-D64F-284F-8DCE-38838D7D0635}"/>
                  </a:ext>
                </a:extLst>
              </p:cNvPr>
              <p:cNvCxnSpPr/>
              <p:nvPr/>
            </p:nvCxnSpPr>
            <p:spPr>
              <a:xfrm>
                <a:off x="8330003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6950AD48-25D8-D848-A16F-04D3C33F7E41}"/>
                  </a:ext>
                </a:extLst>
              </p:cNvPr>
              <p:cNvCxnSpPr/>
              <p:nvPr/>
            </p:nvCxnSpPr>
            <p:spPr>
              <a:xfrm>
                <a:off x="8602826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0FC21848-FF0E-AB4E-88E1-F0AA2A746E03}"/>
                  </a:ext>
                </a:extLst>
              </p:cNvPr>
              <p:cNvCxnSpPr/>
              <p:nvPr/>
            </p:nvCxnSpPr>
            <p:spPr>
              <a:xfrm>
                <a:off x="9421295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672E508-9473-A942-BFBC-CC99251D343A}"/>
                  </a:ext>
                </a:extLst>
              </p:cNvPr>
              <p:cNvCxnSpPr/>
              <p:nvPr/>
            </p:nvCxnSpPr>
            <p:spPr>
              <a:xfrm>
                <a:off x="8875649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E3D0777F-B004-2D47-B42B-94D690DDB5DF}"/>
                  </a:ext>
                </a:extLst>
              </p:cNvPr>
              <p:cNvCxnSpPr/>
              <p:nvPr/>
            </p:nvCxnSpPr>
            <p:spPr>
              <a:xfrm>
                <a:off x="9148472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B95C81F2-5DA1-3845-A8E0-EA82BE2132EC}"/>
                  </a:ext>
                </a:extLst>
              </p:cNvPr>
              <p:cNvCxnSpPr/>
              <p:nvPr/>
            </p:nvCxnSpPr>
            <p:spPr>
              <a:xfrm>
                <a:off x="9694118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6999FC7D-7312-594E-9D78-213CFDE6A3F2}"/>
                  </a:ext>
                </a:extLst>
              </p:cNvPr>
              <p:cNvCxnSpPr/>
              <p:nvPr/>
            </p:nvCxnSpPr>
            <p:spPr>
              <a:xfrm>
                <a:off x="8057180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4282F73A-F7D3-134C-B134-BA90A7C3074E}"/>
                  </a:ext>
                </a:extLst>
              </p:cNvPr>
              <p:cNvCxnSpPr/>
              <p:nvPr/>
            </p:nvCxnSpPr>
            <p:spPr>
              <a:xfrm>
                <a:off x="9966942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563927E1-449F-BF48-A638-793208956112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3556732" y="3505082"/>
            <a:ext cx="105035" cy="10344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5C0EE8BC-8FEF-3044-806D-917AE26793F1}"/>
              </a:ext>
            </a:extLst>
          </p:cNvPr>
          <p:cNvCxnSpPr>
            <a:cxnSpLocks/>
          </p:cNvCxnSpPr>
          <p:nvPr/>
        </p:nvCxnSpPr>
        <p:spPr>
          <a:xfrm rot="5959489" flipV="1">
            <a:off x="3249417" y="3185830"/>
            <a:ext cx="575017" cy="58701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46C8D7C1-17A1-B346-B643-4EB2D75FD88B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2976432" y="4178135"/>
            <a:ext cx="497261" cy="9921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77446104-34EF-5345-B14C-C0FC025CFB26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3586293" y="3863457"/>
            <a:ext cx="91035" cy="7456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0C0FECCB-F612-AD41-AEE3-BA3CD3FB198F}"/>
              </a:ext>
            </a:extLst>
          </p:cNvPr>
          <p:cNvCxnSpPr>
            <a:cxnSpLocks/>
          </p:cNvCxnSpPr>
          <p:nvPr/>
        </p:nvCxnSpPr>
        <p:spPr>
          <a:xfrm rot="5959489" flipV="1">
            <a:off x="3522685" y="2596534"/>
            <a:ext cx="246409" cy="8146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16118423-63E4-4144-8177-D0DB2A16231B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3325356" y="2843885"/>
            <a:ext cx="89163" cy="13059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03707AAA-1963-DE47-A2A5-5F318B408135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3143169" y="3267955"/>
            <a:ext cx="585849" cy="13529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58C09C48-116D-E046-8942-73CA85CC0ED8}"/>
              </a:ext>
            </a:extLst>
          </p:cNvPr>
          <p:cNvCxnSpPr>
            <a:cxnSpLocks/>
          </p:cNvCxnSpPr>
          <p:nvPr/>
        </p:nvCxnSpPr>
        <p:spPr>
          <a:xfrm rot="5959489" flipV="1">
            <a:off x="3415776" y="3417320"/>
            <a:ext cx="224669" cy="8623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052FF4D6-A74D-AC41-A508-6BB1E97F6D5F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3421089" y="4031922"/>
            <a:ext cx="144592" cy="10348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6B2517FF-D011-FD43-BC7F-BA13B8AEDF56}"/>
              </a:ext>
            </a:extLst>
          </p:cNvPr>
          <p:cNvCxnSpPr>
            <a:cxnSpLocks/>
          </p:cNvCxnSpPr>
          <p:nvPr/>
        </p:nvCxnSpPr>
        <p:spPr>
          <a:xfrm rot="5959489" flipV="1">
            <a:off x="3169840" y="2982130"/>
            <a:ext cx="929815" cy="14322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FEAEB30E-46BA-994C-A781-79F56B8666CE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3314685" y="2918833"/>
            <a:ext cx="427648" cy="12364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250AD878-59CB-8247-BD46-073659AC7284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2963353" y="3524159"/>
            <a:ext cx="943353" cy="15607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DC284172-A707-5244-83DB-82965AE68B85}"/>
              </a:ext>
            </a:extLst>
          </p:cNvPr>
          <p:cNvCxnSpPr>
            <a:cxnSpLocks/>
          </p:cNvCxnSpPr>
          <p:nvPr/>
        </p:nvCxnSpPr>
        <p:spPr>
          <a:xfrm rot="5959489" flipV="1">
            <a:off x="2732203" y="3026724"/>
            <a:ext cx="1277916" cy="12377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EA39979E-F209-9D46-A26B-017C694748F0}"/>
              </a:ext>
            </a:extLst>
          </p:cNvPr>
          <p:cNvGrpSpPr>
            <a:grpSpLocks noChangeAspect="1"/>
          </p:cNvGrpSpPr>
          <p:nvPr/>
        </p:nvGrpSpPr>
        <p:grpSpPr>
          <a:xfrm rot="5959489">
            <a:off x="3125377" y="2970682"/>
            <a:ext cx="1826035" cy="1833612"/>
            <a:chOff x="6249390" y="2200576"/>
            <a:chExt cx="1826034" cy="1833612"/>
          </a:xfrm>
          <a:scene3d>
            <a:camera prst="isometricOffAxis1Top"/>
            <a:lightRig rig="threePt" dir="t"/>
          </a:scene3d>
        </p:grpSpPr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44CF04D5-C0C1-4B4A-844E-F8273753627D}"/>
                </a:ext>
              </a:extLst>
            </p:cNvPr>
            <p:cNvSpPr/>
            <p:nvPr/>
          </p:nvSpPr>
          <p:spPr>
            <a:xfrm>
              <a:off x="6249391" y="2207755"/>
              <a:ext cx="1826033" cy="182643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CFBE89B6-7237-6140-AD89-33A2C6D77ABB}"/>
                </a:ext>
              </a:extLst>
            </p:cNvPr>
            <p:cNvGrpSpPr/>
            <p:nvPr/>
          </p:nvGrpSpPr>
          <p:grpSpPr>
            <a:xfrm>
              <a:off x="6249390" y="2204166"/>
              <a:ext cx="1826034" cy="1826434"/>
              <a:chOff x="6592290" y="130842"/>
              <a:chExt cx="1826034" cy="1826434"/>
            </a:xfrm>
          </p:grpSpPr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D3E06116-D223-4A48-A0F3-0EEB28BA13B4}"/>
                  </a:ext>
                </a:extLst>
              </p:cNvPr>
              <p:cNvCxnSpPr/>
              <p:nvPr/>
            </p:nvCxnSpPr>
            <p:spPr>
              <a:xfrm rot="16200000">
                <a:off x="7505308" y="678973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8F71A25C-12F0-6144-8EC7-DCD350D70BE1}"/>
                  </a:ext>
                </a:extLst>
              </p:cNvPr>
              <p:cNvCxnSpPr/>
              <p:nvPr/>
            </p:nvCxnSpPr>
            <p:spPr>
              <a:xfrm rot="16200000">
                <a:off x="7505308" y="-416888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8F9E280D-E053-9545-ADEC-F4F72DA9A1DC}"/>
                  </a:ext>
                </a:extLst>
              </p:cNvPr>
              <p:cNvCxnSpPr/>
              <p:nvPr/>
            </p:nvCxnSpPr>
            <p:spPr>
              <a:xfrm rot="16200000">
                <a:off x="7505308" y="-51601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F67DABE3-FF19-4343-B2FA-66208D5FFB7F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6AC7B2C0-0E61-794C-AA0F-3F6BE45C61D5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6D2B4C63-EBB8-4D4D-B375-9D3D3BFD4EBB}"/>
                  </a:ext>
                </a:extLst>
              </p:cNvPr>
              <p:cNvCxnSpPr/>
              <p:nvPr/>
            </p:nvCxnSpPr>
            <p:spPr>
              <a:xfrm rot="16200000">
                <a:off x="7505308" y="313686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7BE5A1ED-3737-BF47-B989-EAE84EDC2409}"/>
                </a:ext>
              </a:extLst>
            </p:cNvPr>
            <p:cNvGrpSpPr/>
            <p:nvPr/>
          </p:nvGrpSpPr>
          <p:grpSpPr>
            <a:xfrm>
              <a:off x="6249391" y="2200576"/>
              <a:ext cx="1826033" cy="1826433"/>
              <a:chOff x="8689567" y="2622708"/>
              <a:chExt cx="1826033" cy="1826433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C1A55998-0BD0-DD45-8C1C-9095273EB7B5}"/>
                  </a:ext>
                </a:extLst>
              </p:cNvPr>
              <p:cNvCxnSpPr/>
              <p:nvPr/>
            </p:nvCxnSpPr>
            <p:spPr>
              <a:xfrm>
                <a:off x="9054774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8C364B43-719D-2F42-9E70-48FB425BC71A}"/>
                  </a:ext>
                </a:extLst>
              </p:cNvPr>
              <p:cNvCxnSpPr/>
              <p:nvPr/>
            </p:nvCxnSpPr>
            <p:spPr>
              <a:xfrm>
                <a:off x="1015039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5C938BCB-2A2B-3A4F-BE22-2B250A6321EE}"/>
                  </a:ext>
                </a:extLst>
              </p:cNvPr>
              <p:cNvCxnSpPr/>
              <p:nvPr/>
            </p:nvCxnSpPr>
            <p:spPr>
              <a:xfrm>
                <a:off x="9419981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9E82F785-B578-1A44-A321-18241E46A0B0}"/>
                  </a:ext>
                </a:extLst>
              </p:cNvPr>
              <p:cNvCxnSpPr/>
              <p:nvPr/>
            </p:nvCxnSpPr>
            <p:spPr>
              <a:xfrm>
                <a:off x="9785188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5BCF7CC4-AADD-6742-87A2-9DA541DCE62F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527FEA37-C5EC-124B-A811-A48E22F9AAC6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57EEED3B-24B5-B744-B861-ADE7CE514A47}"/>
              </a:ext>
            </a:extLst>
          </p:cNvPr>
          <p:cNvCxnSpPr>
            <a:cxnSpLocks/>
          </p:cNvCxnSpPr>
          <p:nvPr/>
        </p:nvCxnSpPr>
        <p:spPr>
          <a:xfrm rot="5959489" flipV="1">
            <a:off x="3988275" y="3329996"/>
            <a:ext cx="459379" cy="9587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BD913C86-E45B-DF4F-82D0-274C8248F12A}"/>
              </a:ext>
            </a:extLst>
          </p:cNvPr>
          <p:cNvCxnSpPr>
            <a:cxnSpLocks/>
          </p:cNvCxnSpPr>
          <p:nvPr/>
        </p:nvCxnSpPr>
        <p:spPr>
          <a:xfrm rot="5959489" flipV="1">
            <a:off x="4386727" y="3229947"/>
            <a:ext cx="288596" cy="7690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EEB7B100-31DA-3247-A826-FC02D8F34F51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4200802" y="3919462"/>
            <a:ext cx="260924" cy="8110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64A315E2-5C91-0943-B8B6-07D7A7DD5EB3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4090328" y="3603533"/>
            <a:ext cx="365997" cy="9331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302B5ED0-67E0-D64B-B8E3-312F7B2B97AA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4355309" y="3265107"/>
            <a:ext cx="361003" cy="6889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4DE94046-05D7-4D42-8F09-BA3AF73FD942}"/>
              </a:ext>
            </a:extLst>
          </p:cNvPr>
          <p:cNvCxnSpPr>
            <a:cxnSpLocks/>
          </p:cNvCxnSpPr>
          <p:nvPr/>
        </p:nvCxnSpPr>
        <p:spPr>
          <a:xfrm rot="5959489" flipV="1">
            <a:off x="4288700" y="3708777"/>
            <a:ext cx="125563" cy="88292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73F0E519-4D59-EC49-BB35-4189EE2CD1A9}"/>
              </a:ext>
            </a:extLst>
          </p:cNvPr>
          <p:cNvCxnSpPr>
            <a:cxnSpLocks/>
          </p:cNvCxnSpPr>
          <p:nvPr/>
        </p:nvCxnSpPr>
        <p:spPr>
          <a:xfrm rot="5959489" flipV="1">
            <a:off x="4393651" y="3217489"/>
            <a:ext cx="280484" cy="5004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CE6F9FA7-4674-CF4B-8D23-A679BA385AF1}"/>
              </a:ext>
            </a:extLst>
          </p:cNvPr>
          <p:cNvCxnSpPr>
            <a:cxnSpLocks/>
          </p:cNvCxnSpPr>
          <p:nvPr/>
        </p:nvCxnSpPr>
        <p:spPr>
          <a:xfrm rot="5959489" flipV="1">
            <a:off x="4282567" y="3346532"/>
            <a:ext cx="134815" cy="6414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3A9BE46E-4A54-7541-A786-4107572D5B36}"/>
              </a:ext>
            </a:extLst>
          </p:cNvPr>
          <p:cNvCxnSpPr>
            <a:cxnSpLocks/>
          </p:cNvCxnSpPr>
          <p:nvPr/>
        </p:nvCxnSpPr>
        <p:spPr>
          <a:xfrm rot="5959489" flipV="1">
            <a:off x="4434006" y="3590485"/>
            <a:ext cx="68543" cy="84890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BA6C8D2D-7A35-CD47-ABFB-491979F3F5E8}"/>
              </a:ext>
            </a:extLst>
          </p:cNvPr>
          <p:cNvGrpSpPr>
            <a:grpSpLocks noChangeAspect="1"/>
          </p:cNvGrpSpPr>
          <p:nvPr/>
        </p:nvGrpSpPr>
        <p:grpSpPr>
          <a:xfrm rot="5959489">
            <a:off x="4149087" y="3335579"/>
            <a:ext cx="1375749" cy="1371600"/>
            <a:chOff x="8902104" y="2474524"/>
            <a:chExt cx="1375749" cy="1371600"/>
          </a:xfrm>
          <a:scene3d>
            <a:camera prst="isometricOffAxis1Top"/>
            <a:lightRig rig="threePt" dir="t"/>
          </a:scene3d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08E26A0E-7AFA-3D49-8FAB-743A6E2AF004}"/>
                </a:ext>
              </a:extLst>
            </p:cNvPr>
            <p:cNvSpPr/>
            <p:nvPr/>
          </p:nvSpPr>
          <p:spPr>
            <a:xfrm>
              <a:off x="8906253" y="2474524"/>
              <a:ext cx="1371600" cy="13716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DA495A8D-492A-4742-829D-38D947E84947}"/>
                </a:ext>
              </a:extLst>
            </p:cNvPr>
            <p:cNvGrpSpPr/>
            <p:nvPr/>
          </p:nvGrpSpPr>
          <p:grpSpPr>
            <a:xfrm>
              <a:off x="8906253" y="2474524"/>
              <a:ext cx="1371600" cy="1371600"/>
              <a:chOff x="6592290" y="130842"/>
              <a:chExt cx="1826034" cy="1826434"/>
            </a:xfrm>
          </p:grpSpPr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id="{7CCDB6C7-0F34-E14F-AF97-6DAD01985B7E}"/>
                  </a:ext>
                </a:extLst>
              </p:cNvPr>
              <p:cNvCxnSpPr/>
              <p:nvPr/>
            </p:nvCxnSpPr>
            <p:spPr>
              <a:xfrm rot="16200000">
                <a:off x="7505308" y="587650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id="{902358AD-DF37-8942-BDD7-F85EC2EA4E61}"/>
                  </a:ext>
                </a:extLst>
              </p:cNvPr>
              <p:cNvCxnSpPr/>
              <p:nvPr/>
            </p:nvCxnSpPr>
            <p:spPr>
              <a:xfrm rot="16200000">
                <a:off x="7505308" y="-325567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id="{971EE17E-A3C4-454E-9FAC-0D8C130C3130}"/>
                  </a:ext>
                </a:extLst>
              </p:cNvPr>
              <p:cNvCxnSpPr/>
              <p:nvPr/>
            </p:nvCxnSpPr>
            <p:spPr>
              <a:xfrm rot="16200000">
                <a:off x="7505308" y="131042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id="{6885F6B1-AEFD-AC49-8CC9-FE752A88464C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48CE5FC0-F45E-A844-AB21-021A2963630C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34651615-DE54-2647-B441-F299951A2AEB}"/>
                </a:ext>
              </a:extLst>
            </p:cNvPr>
            <p:cNvGrpSpPr/>
            <p:nvPr/>
          </p:nvGrpSpPr>
          <p:grpSpPr>
            <a:xfrm>
              <a:off x="8902104" y="2474524"/>
              <a:ext cx="1371600" cy="1371600"/>
              <a:chOff x="8689567" y="2622708"/>
              <a:chExt cx="1826033" cy="1826433"/>
            </a:xfrm>
          </p:grpSpPr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BF73B4B8-B3C7-F545-80FA-8F4AC656197D}"/>
                  </a:ext>
                </a:extLst>
              </p:cNvPr>
              <p:cNvCxnSpPr/>
              <p:nvPr/>
            </p:nvCxnSpPr>
            <p:spPr>
              <a:xfrm>
                <a:off x="914607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0C23652B-AAB0-3E43-972F-9FDD575C5F8E}"/>
                  </a:ext>
                </a:extLst>
              </p:cNvPr>
              <p:cNvCxnSpPr/>
              <p:nvPr/>
            </p:nvCxnSpPr>
            <p:spPr>
              <a:xfrm>
                <a:off x="10059092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9E295B87-4383-0C40-AB08-95A7266FF6E7}"/>
                  </a:ext>
                </a:extLst>
              </p:cNvPr>
              <p:cNvCxnSpPr/>
              <p:nvPr/>
            </p:nvCxnSpPr>
            <p:spPr>
              <a:xfrm>
                <a:off x="9602584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D8BF8BD6-0DAF-1A4A-B2DD-6B3E4BCF82FB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CFFC735E-4D68-DB4B-A887-697AAF586DE2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C6BE58ED-F7EA-DB48-AE70-DE4E70BD11B7}"/>
              </a:ext>
            </a:extLst>
          </p:cNvPr>
          <p:cNvCxnSpPr>
            <a:cxnSpLocks/>
          </p:cNvCxnSpPr>
          <p:nvPr/>
        </p:nvCxnSpPr>
        <p:spPr>
          <a:xfrm rot="5959489" flipH="1" flipV="1">
            <a:off x="5033984" y="3980878"/>
            <a:ext cx="80112" cy="5833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9922C208-FE1C-2F41-84AF-8392C14902CB}"/>
              </a:ext>
            </a:extLst>
          </p:cNvPr>
          <p:cNvCxnSpPr>
            <a:cxnSpLocks/>
          </p:cNvCxnSpPr>
          <p:nvPr/>
        </p:nvCxnSpPr>
        <p:spPr>
          <a:xfrm rot="5959489" flipV="1">
            <a:off x="5043921" y="3729769"/>
            <a:ext cx="276123" cy="5753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Arrow Connector 192">
            <a:extLst>
              <a:ext uri="{FF2B5EF4-FFF2-40B4-BE49-F238E27FC236}">
                <a16:creationId xmlns:a16="http://schemas.microsoft.com/office/drawing/2014/main" id="{B4B5A558-ED1B-B24C-9CEE-983E18C7701B}"/>
              </a:ext>
            </a:extLst>
          </p:cNvPr>
          <p:cNvCxnSpPr>
            <a:cxnSpLocks/>
          </p:cNvCxnSpPr>
          <p:nvPr/>
        </p:nvCxnSpPr>
        <p:spPr>
          <a:xfrm rot="5959489" flipV="1">
            <a:off x="4967161" y="3838309"/>
            <a:ext cx="241127" cy="8704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>
            <a:extLst>
              <a:ext uri="{FF2B5EF4-FFF2-40B4-BE49-F238E27FC236}">
                <a16:creationId xmlns:a16="http://schemas.microsoft.com/office/drawing/2014/main" id="{2AC05D48-29C3-8740-A643-001C811736CC}"/>
              </a:ext>
            </a:extLst>
          </p:cNvPr>
          <p:cNvCxnSpPr>
            <a:cxnSpLocks/>
          </p:cNvCxnSpPr>
          <p:nvPr/>
        </p:nvCxnSpPr>
        <p:spPr>
          <a:xfrm rot="5959489" flipV="1">
            <a:off x="4995479" y="3687189"/>
            <a:ext cx="591851" cy="6398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C1BF7953-8AD2-6B48-B4B6-3CE63DD8042A}"/>
              </a:ext>
            </a:extLst>
          </p:cNvPr>
          <p:cNvGrpSpPr>
            <a:grpSpLocks noChangeAspect="1"/>
          </p:cNvGrpSpPr>
          <p:nvPr/>
        </p:nvGrpSpPr>
        <p:grpSpPr>
          <a:xfrm rot="5959489">
            <a:off x="5009959" y="3723475"/>
            <a:ext cx="914400" cy="914400"/>
            <a:chOff x="10816251" y="4034188"/>
            <a:chExt cx="1379898" cy="1371600"/>
          </a:xfrm>
          <a:scene3d>
            <a:camera prst="isometricOffAxis1Top"/>
            <a:lightRig rig="threePt" dir="t"/>
          </a:scene3d>
        </p:grpSpPr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1E83DD72-D3C0-5345-8CB8-5E5D3C35B585}"/>
                </a:ext>
              </a:extLst>
            </p:cNvPr>
            <p:cNvSpPr/>
            <p:nvPr/>
          </p:nvSpPr>
          <p:spPr>
            <a:xfrm>
              <a:off x="10824549" y="4034188"/>
              <a:ext cx="1371600" cy="13716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D09C29C9-4B72-FD4F-907E-39D0CD8DA622}"/>
                </a:ext>
              </a:extLst>
            </p:cNvPr>
            <p:cNvGrpSpPr/>
            <p:nvPr/>
          </p:nvGrpSpPr>
          <p:grpSpPr>
            <a:xfrm>
              <a:off x="10820400" y="4034188"/>
              <a:ext cx="1371600" cy="1371600"/>
              <a:chOff x="6592290" y="130842"/>
              <a:chExt cx="1826034" cy="1826434"/>
            </a:xfrm>
          </p:grpSpPr>
          <p:cxnSp>
            <p:nvCxnSpPr>
              <p:cNvPr id="203" name="Straight Connector 202">
                <a:extLst>
                  <a:ext uri="{FF2B5EF4-FFF2-40B4-BE49-F238E27FC236}">
                    <a16:creationId xmlns:a16="http://schemas.microsoft.com/office/drawing/2014/main" id="{B8BE4B61-9915-E843-8B9B-00534DE52884}"/>
                  </a:ext>
                </a:extLst>
              </p:cNvPr>
              <p:cNvCxnSpPr/>
              <p:nvPr/>
            </p:nvCxnSpPr>
            <p:spPr>
              <a:xfrm rot="16200000">
                <a:off x="7505308" y="435448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id="{D6C9BDBD-2D11-954D-A236-B2B6C2B10084}"/>
                  </a:ext>
                </a:extLst>
              </p:cNvPr>
              <p:cNvCxnSpPr/>
              <p:nvPr/>
            </p:nvCxnSpPr>
            <p:spPr>
              <a:xfrm rot="16200000">
                <a:off x="7505308" y="-173364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>
                <a:extLst>
                  <a:ext uri="{FF2B5EF4-FFF2-40B4-BE49-F238E27FC236}">
                    <a16:creationId xmlns:a16="http://schemas.microsoft.com/office/drawing/2014/main" id="{5DD90673-64D9-0540-A885-3B73BEA8A7BD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D36BB976-B84B-B547-99D0-CA6615D37E70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94F03550-4991-8844-A91D-C128A74BB5FB}"/>
                </a:ext>
              </a:extLst>
            </p:cNvPr>
            <p:cNvGrpSpPr/>
            <p:nvPr/>
          </p:nvGrpSpPr>
          <p:grpSpPr>
            <a:xfrm>
              <a:off x="10816251" y="4034188"/>
              <a:ext cx="1371600" cy="1371600"/>
              <a:chOff x="8689567" y="2622708"/>
              <a:chExt cx="1826033" cy="1826433"/>
            </a:xfrm>
          </p:grpSpPr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199EFB1D-F782-7042-8270-D3D8F191F663}"/>
                  </a:ext>
                </a:extLst>
              </p:cNvPr>
              <p:cNvCxnSpPr/>
              <p:nvPr/>
            </p:nvCxnSpPr>
            <p:spPr>
              <a:xfrm>
                <a:off x="929824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id="{6F77F514-3522-EE49-B6AB-51D51AD44D2D}"/>
                  </a:ext>
                </a:extLst>
              </p:cNvPr>
              <p:cNvCxnSpPr/>
              <p:nvPr/>
            </p:nvCxnSpPr>
            <p:spPr>
              <a:xfrm>
                <a:off x="9906922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id="{C5037F28-A218-FD49-A761-5DEB85CB6A7A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Straight Connector 201">
                <a:extLst>
                  <a:ext uri="{FF2B5EF4-FFF2-40B4-BE49-F238E27FC236}">
                    <a16:creationId xmlns:a16="http://schemas.microsoft.com/office/drawing/2014/main" id="{9F8543B8-FFB4-1941-8871-41C818D76A18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3B3E4646-3F61-2F46-9AB6-0C5269F12529}"/>
              </a:ext>
            </a:extLst>
          </p:cNvPr>
          <p:cNvCxnSpPr>
            <a:cxnSpLocks/>
          </p:cNvCxnSpPr>
          <p:nvPr/>
        </p:nvCxnSpPr>
        <p:spPr>
          <a:xfrm rot="5959489" flipV="1">
            <a:off x="5622281" y="4100502"/>
            <a:ext cx="19256" cy="5256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DC4AF3A9-D60F-6246-BA82-4BA4EDD2F6D2}"/>
              </a:ext>
            </a:extLst>
          </p:cNvPr>
          <p:cNvCxnSpPr>
            <a:cxnSpLocks/>
          </p:cNvCxnSpPr>
          <p:nvPr/>
        </p:nvCxnSpPr>
        <p:spPr>
          <a:xfrm rot="5959489" flipV="1">
            <a:off x="5628235" y="4082049"/>
            <a:ext cx="127103" cy="4218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63BFEB57-6B45-E34E-92E8-0F2BEF5494D1}"/>
              </a:ext>
            </a:extLst>
          </p:cNvPr>
          <p:cNvGrpSpPr>
            <a:grpSpLocks/>
          </p:cNvGrpSpPr>
          <p:nvPr/>
        </p:nvGrpSpPr>
        <p:grpSpPr>
          <a:xfrm rot="5959489">
            <a:off x="5594615" y="4095411"/>
            <a:ext cx="603504" cy="301752"/>
            <a:chOff x="10816251" y="4034188"/>
            <a:chExt cx="1379898" cy="1371600"/>
          </a:xfrm>
          <a:scene3d>
            <a:camera prst="isometricOffAxis1Top"/>
            <a:lightRig rig="threePt" dir="t"/>
          </a:scene3d>
        </p:grpSpPr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8183203E-650C-954C-A7B0-25C1D59381F9}"/>
                </a:ext>
              </a:extLst>
            </p:cNvPr>
            <p:cNvSpPr/>
            <p:nvPr/>
          </p:nvSpPr>
          <p:spPr>
            <a:xfrm>
              <a:off x="10824549" y="4034188"/>
              <a:ext cx="1371600" cy="13716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52BDB2E5-370E-264B-9992-F8BACE0BA5DB}"/>
                </a:ext>
              </a:extLst>
            </p:cNvPr>
            <p:cNvGrpSpPr/>
            <p:nvPr/>
          </p:nvGrpSpPr>
          <p:grpSpPr>
            <a:xfrm>
              <a:off x="10820400" y="4034188"/>
              <a:ext cx="1371600" cy="1371600"/>
              <a:chOff x="6592290" y="130842"/>
              <a:chExt cx="1826034" cy="1826434"/>
            </a:xfrm>
          </p:grpSpPr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EDE6E31F-A62C-1F4B-AE83-C031F76F2FC5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952034DB-5F18-9E4F-9CDF-A1B853A26BB5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E4510C6B-E4E4-9A4E-A8C9-0371B9995486}"/>
                </a:ext>
              </a:extLst>
            </p:cNvPr>
            <p:cNvGrpSpPr/>
            <p:nvPr/>
          </p:nvGrpSpPr>
          <p:grpSpPr>
            <a:xfrm>
              <a:off x="10816251" y="4034188"/>
              <a:ext cx="1371600" cy="1371600"/>
              <a:chOff x="8689567" y="2622708"/>
              <a:chExt cx="1826033" cy="1826433"/>
            </a:xfrm>
          </p:grpSpPr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id="{9C2649B1-74E4-0949-809F-AA9C4F48B172}"/>
                  </a:ext>
                </a:extLst>
              </p:cNvPr>
              <p:cNvCxnSpPr/>
              <p:nvPr/>
            </p:nvCxnSpPr>
            <p:spPr>
              <a:xfrm>
                <a:off x="960258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4B4D3E8D-B74B-1944-BF67-264BA0D7A05B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B1D73A1C-D168-5544-8DA0-35D8987C73D2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2CA568D7-8596-C442-AE33-D5F2381F8A84}"/>
              </a:ext>
            </a:extLst>
          </p:cNvPr>
          <p:cNvCxnSpPr>
            <a:cxnSpLocks/>
          </p:cNvCxnSpPr>
          <p:nvPr/>
        </p:nvCxnSpPr>
        <p:spPr>
          <a:xfrm flipV="1">
            <a:off x="5892839" y="4182969"/>
            <a:ext cx="294791" cy="2112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ECAA04AF-E562-0742-B29A-99402B147227}"/>
              </a:ext>
            </a:extLst>
          </p:cNvPr>
          <p:cNvGrpSpPr>
            <a:grpSpLocks/>
          </p:cNvGrpSpPr>
          <p:nvPr/>
        </p:nvGrpSpPr>
        <p:grpSpPr>
          <a:xfrm rot="5959489" flipH="1" flipV="1">
            <a:off x="5899740" y="4145133"/>
            <a:ext cx="603504" cy="301752"/>
            <a:chOff x="10816251" y="4034188"/>
            <a:chExt cx="1379898" cy="1371600"/>
          </a:xfrm>
          <a:scene3d>
            <a:camera prst="isometricOffAxis1Top"/>
            <a:lightRig rig="threePt" dir="t"/>
          </a:scene3d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1140351D-78DB-5C48-B96D-F1510B578A9D}"/>
                </a:ext>
              </a:extLst>
            </p:cNvPr>
            <p:cNvSpPr/>
            <p:nvPr/>
          </p:nvSpPr>
          <p:spPr>
            <a:xfrm>
              <a:off x="10824549" y="4034188"/>
              <a:ext cx="1371600" cy="13716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F7F72088-521C-5E43-91A3-E35DD5D4A250}"/>
                </a:ext>
              </a:extLst>
            </p:cNvPr>
            <p:cNvGrpSpPr/>
            <p:nvPr/>
          </p:nvGrpSpPr>
          <p:grpSpPr>
            <a:xfrm>
              <a:off x="10820400" y="4034188"/>
              <a:ext cx="1371600" cy="1371600"/>
              <a:chOff x="6592290" y="130842"/>
              <a:chExt cx="1826034" cy="1826434"/>
            </a:xfrm>
          </p:grpSpPr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FE85C7EB-4B14-0149-BA34-9DC6F6F72D29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4270AF13-FD00-024D-BEA8-40B2F924A7BB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2" name="Group 221">
              <a:extLst>
                <a:ext uri="{FF2B5EF4-FFF2-40B4-BE49-F238E27FC236}">
                  <a16:creationId xmlns:a16="http://schemas.microsoft.com/office/drawing/2014/main" id="{DDBAAEA7-E937-C240-A12B-E214AA0B22B0}"/>
                </a:ext>
              </a:extLst>
            </p:cNvPr>
            <p:cNvGrpSpPr/>
            <p:nvPr/>
          </p:nvGrpSpPr>
          <p:grpSpPr>
            <a:xfrm>
              <a:off x="10816251" y="4034188"/>
              <a:ext cx="1371600" cy="1371600"/>
              <a:chOff x="8689567" y="2622708"/>
              <a:chExt cx="1826033" cy="1826433"/>
            </a:xfrm>
          </p:grpSpPr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89F5BFDE-DFE3-D746-AADD-F54CF10A1DF0}"/>
                  </a:ext>
                </a:extLst>
              </p:cNvPr>
              <p:cNvCxnSpPr/>
              <p:nvPr/>
            </p:nvCxnSpPr>
            <p:spPr>
              <a:xfrm>
                <a:off x="960258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8C730D24-1BD8-A84E-B7C2-0839CCEEC185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3283607D-5393-6F4D-BB2E-2E2C99F261FE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3EB3C927-02E1-B244-91A7-E67EF22BE1DA}"/>
              </a:ext>
            </a:extLst>
          </p:cNvPr>
          <p:cNvCxnSpPr>
            <a:cxnSpLocks/>
          </p:cNvCxnSpPr>
          <p:nvPr/>
        </p:nvCxnSpPr>
        <p:spPr>
          <a:xfrm rot="5959489" flipH="1">
            <a:off x="6456321" y="3916111"/>
            <a:ext cx="19256" cy="52568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A835DCEC-02D4-0E4C-B95A-2D5A5E9AC22D}"/>
              </a:ext>
            </a:extLst>
          </p:cNvPr>
          <p:cNvCxnSpPr>
            <a:cxnSpLocks/>
          </p:cNvCxnSpPr>
          <p:nvPr/>
        </p:nvCxnSpPr>
        <p:spPr>
          <a:xfrm rot="5959489" flipH="1">
            <a:off x="6342522" y="4038381"/>
            <a:ext cx="127103" cy="421867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C88F1317-A441-6D4F-930F-B6062DE218D0}"/>
              </a:ext>
            </a:extLst>
          </p:cNvPr>
          <p:cNvGrpSpPr>
            <a:grpSpLocks noChangeAspect="1"/>
          </p:cNvGrpSpPr>
          <p:nvPr/>
        </p:nvGrpSpPr>
        <p:grpSpPr>
          <a:xfrm rot="5959489" flipH="1" flipV="1">
            <a:off x="6173499" y="3904423"/>
            <a:ext cx="914400" cy="914400"/>
            <a:chOff x="10816251" y="4034188"/>
            <a:chExt cx="1379898" cy="1371600"/>
          </a:xfrm>
          <a:scene3d>
            <a:camera prst="isometricOffAxis1Top"/>
            <a:lightRig rig="threePt" dir="t"/>
          </a:scene3d>
        </p:grpSpPr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0F77A90C-0096-DD44-8A7C-4005571F42A4}"/>
                </a:ext>
              </a:extLst>
            </p:cNvPr>
            <p:cNvSpPr/>
            <p:nvPr/>
          </p:nvSpPr>
          <p:spPr>
            <a:xfrm>
              <a:off x="10824549" y="4034188"/>
              <a:ext cx="1371600" cy="13716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1E8342C0-0243-6347-9BD4-7729F7582E74}"/>
                </a:ext>
              </a:extLst>
            </p:cNvPr>
            <p:cNvGrpSpPr/>
            <p:nvPr/>
          </p:nvGrpSpPr>
          <p:grpSpPr>
            <a:xfrm>
              <a:off x="10820400" y="4034188"/>
              <a:ext cx="1371600" cy="1371600"/>
              <a:chOff x="6592290" y="130842"/>
              <a:chExt cx="1826034" cy="1826434"/>
            </a:xfrm>
          </p:grpSpPr>
          <p:cxnSp>
            <p:nvCxnSpPr>
              <p:cNvPr id="238" name="Straight Connector 237">
                <a:extLst>
                  <a:ext uri="{FF2B5EF4-FFF2-40B4-BE49-F238E27FC236}">
                    <a16:creationId xmlns:a16="http://schemas.microsoft.com/office/drawing/2014/main" id="{DC83A747-43D1-6B40-8C71-F5DBC4A545A8}"/>
                  </a:ext>
                </a:extLst>
              </p:cNvPr>
              <p:cNvCxnSpPr/>
              <p:nvPr/>
            </p:nvCxnSpPr>
            <p:spPr>
              <a:xfrm rot="16200000">
                <a:off x="7505308" y="-173364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1E5B67A9-8967-A142-A2A8-B09B4B5D5577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768FBF5E-E002-B64C-9C2F-3B28261FB6AA}"/>
                  </a:ext>
                </a:extLst>
              </p:cNvPr>
              <p:cNvCxnSpPr/>
              <p:nvPr/>
            </p:nvCxnSpPr>
            <p:spPr>
              <a:xfrm rot="16200000">
                <a:off x="7505308" y="435448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EBB9817A-9F0F-2E44-9660-B4D63E54CDD9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9DE58E5C-B9D4-7947-84FA-18341744E396}"/>
                </a:ext>
              </a:extLst>
            </p:cNvPr>
            <p:cNvGrpSpPr/>
            <p:nvPr/>
          </p:nvGrpSpPr>
          <p:grpSpPr>
            <a:xfrm>
              <a:off x="10816251" y="4034188"/>
              <a:ext cx="1371600" cy="1371600"/>
              <a:chOff x="8689567" y="2622708"/>
              <a:chExt cx="1826033" cy="1826433"/>
            </a:xfrm>
          </p:grpSpPr>
          <p:cxnSp>
            <p:nvCxnSpPr>
              <p:cNvPr id="234" name="Straight Connector 233">
                <a:extLst>
                  <a:ext uri="{FF2B5EF4-FFF2-40B4-BE49-F238E27FC236}">
                    <a16:creationId xmlns:a16="http://schemas.microsoft.com/office/drawing/2014/main" id="{7A6788A3-38D7-4B41-9B0C-750E53404BF7}"/>
                  </a:ext>
                </a:extLst>
              </p:cNvPr>
              <p:cNvCxnSpPr/>
              <p:nvPr/>
            </p:nvCxnSpPr>
            <p:spPr>
              <a:xfrm>
                <a:off x="929824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FB8D6588-8504-E441-A7D2-CE1F98CCCCF0}"/>
                  </a:ext>
                </a:extLst>
              </p:cNvPr>
              <p:cNvCxnSpPr/>
              <p:nvPr/>
            </p:nvCxnSpPr>
            <p:spPr>
              <a:xfrm>
                <a:off x="9906922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E215A077-9D4C-C54E-A80C-E5075BEB6987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FFD236D6-CAD0-AE4C-ADAD-6E5E586DFB3E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DDA524CB-66C7-1C41-886A-5536D66E0669}"/>
              </a:ext>
            </a:extLst>
          </p:cNvPr>
          <p:cNvCxnSpPr>
            <a:cxnSpLocks/>
          </p:cNvCxnSpPr>
          <p:nvPr/>
        </p:nvCxnSpPr>
        <p:spPr>
          <a:xfrm rot="5959489">
            <a:off x="6983763" y="3978087"/>
            <a:ext cx="80112" cy="58333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Arrow Connector 242">
            <a:extLst>
              <a:ext uri="{FF2B5EF4-FFF2-40B4-BE49-F238E27FC236}">
                <a16:creationId xmlns:a16="http://schemas.microsoft.com/office/drawing/2014/main" id="{03AA8B43-5A58-1F44-A1B3-32DC24D47599}"/>
              </a:ext>
            </a:extLst>
          </p:cNvPr>
          <p:cNvCxnSpPr>
            <a:cxnSpLocks/>
          </p:cNvCxnSpPr>
          <p:nvPr/>
        </p:nvCxnSpPr>
        <p:spPr>
          <a:xfrm rot="5959489" flipH="1">
            <a:off x="6777816" y="4237213"/>
            <a:ext cx="276123" cy="575316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ABF289B0-382A-9A4A-AF1C-6E29783F2476}"/>
              </a:ext>
            </a:extLst>
          </p:cNvPr>
          <p:cNvCxnSpPr>
            <a:cxnSpLocks/>
          </p:cNvCxnSpPr>
          <p:nvPr/>
        </p:nvCxnSpPr>
        <p:spPr>
          <a:xfrm rot="5959489" flipH="1">
            <a:off x="6889574" y="3833493"/>
            <a:ext cx="241127" cy="870497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5CA11930-9104-2544-8F0A-326736F42E15}"/>
              </a:ext>
            </a:extLst>
          </p:cNvPr>
          <p:cNvCxnSpPr>
            <a:cxnSpLocks/>
          </p:cNvCxnSpPr>
          <p:nvPr/>
        </p:nvCxnSpPr>
        <p:spPr>
          <a:xfrm rot="5959489" flipH="1">
            <a:off x="6510529" y="4215257"/>
            <a:ext cx="591851" cy="639851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FEAD3B23-381F-0245-B2F3-16D50649211D}"/>
              </a:ext>
            </a:extLst>
          </p:cNvPr>
          <p:cNvGrpSpPr>
            <a:grpSpLocks noChangeAspect="1"/>
          </p:cNvGrpSpPr>
          <p:nvPr/>
        </p:nvGrpSpPr>
        <p:grpSpPr>
          <a:xfrm rot="5959489" flipH="1" flipV="1">
            <a:off x="6573024" y="3835117"/>
            <a:ext cx="1375749" cy="1371600"/>
            <a:chOff x="8902104" y="2474524"/>
            <a:chExt cx="1375749" cy="1371600"/>
          </a:xfrm>
          <a:scene3d>
            <a:camera prst="isometricOffAxis1Top"/>
            <a:lightRig rig="threePt" dir="t"/>
          </a:scene3d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66210FBC-EE45-6244-B380-BFFEE6F34D1B}"/>
                </a:ext>
              </a:extLst>
            </p:cNvPr>
            <p:cNvSpPr/>
            <p:nvPr/>
          </p:nvSpPr>
          <p:spPr>
            <a:xfrm>
              <a:off x="8906253" y="2474524"/>
              <a:ext cx="1371600" cy="13716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51C8CDDB-E595-714C-86C0-81210D9C9B10}"/>
                </a:ext>
              </a:extLst>
            </p:cNvPr>
            <p:cNvGrpSpPr/>
            <p:nvPr/>
          </p:nvGrpSpPr>
          <p:grpSpPr>
            <a:xfrm>
              <a:off x="8906253" y="2474524"/>
              <a:ext cx="1371600" cy="1371600"/>
              <a:chOff x="6592290" y="130842"/>
              <a:chExt cx="1826034" cy="1826434"/>
            </a:xfrm>
          </p:grpSpPr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1C451793-D163-C344-9674-A1809BD2AFAF}"/>
                  </a:ext>
                </a:extLst>
              </p:cNvPr>
              <p:cNvCxnSpPr/>
              <p:nvPr/>
            </p:nvCxnSpPr>
            <p:spPr>
              <a:xfrm rot="16200000">
                <a:off x="7505308" y="587650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16F8D1AA-8BE0-0F40-93EB-D5CE5E07C2B6}"/>
                  </a:ext>
                </a:extLst>
              </p:cNvPr>
              <p:cNvCxnSpPr/>
              <p:nvPr/>
            </p:nvCxnSpPr>
            <p:spPr>
              <a:xfrm rot="16200000">
                <a:off x="7505308" y="-325567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6FE0C8A7-C06D-0C43-8157-DF4989A43FEE}"/>
                  </a:ext>
                </a:extLst>
              </p:cNvPr>
              <p:cNvCxnSpPr/>
              <p:nvPr/>
            </p:nvCxnSpPr>
            <p:spPr>
              <a:xfrm rot="16200000">
                <a:off x="7505308" y="131042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id="{6786045A-476E-724C-B9CD-45DF32DCDC65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id="{B3BB3BAA-A6F6-3F43-AD04-9F086D568AF0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932ECCC7-78F4-CD44-B942-DB81BF670D6E}"/>
                </a:ext>
              </a:extLst>
            </p:cNvPr>
            <p:cNvGrpSpPr/>
            <p:nvPr/>
          </p:nvGrpSpPr>
          <p:grpSpPr>
            <a:xfrm>
              <a:off x="8902104" y="2474524"/>
              <a:ext cx="1371600" cy="1371600"/>
              <a:chOff x="8689567" y="2622708"/>
              <a:chExt cx="1826033" cy="1826433"/>
            </a:xfrm>
          </p:grpSpPr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F1A0BF7A-EF27-F44A-84EC-A734CEC2765C}"/>
                  </a:ext>
                </a:extLst>
              </p:cNvPr>
              <p:cNvCxnSpPr/>
              <p:nvPr/>
            </p:nvCxnSpPr>
            <p:spPr>
              <a:xfrm>
                <a:off x="914607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FF9D1F2E-7875-084E-913A-BB44A1950EA4}"/>
                  </a:ext>
                </a:extLst>
              </p:cNvPr>
              <p:cNvCxnSpPr/>
              <p:nvPr/>
            </p:nvCxnSpPr>
            <p:spPr>
              <a:xfrm>
                <a:off x="10059092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CFF8B95A-33B9-2D4A-BB9C-946A8044A2E5}"/>
                  </a:ext>
                </a:extLst>
              </p:cNvPr>
              <p:cNvCxnSpPr/>
              <p:nvPr/>
            </p:nvCxnSpPr>
            <p:spPr>
              <a:xfrm>
                <a:off x="9602584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E73D4186-77DD-9E4B-916F-CC2D09E6D5FB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4CCC7CD7-3915-A646-B638-AB0B413C407D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60" name="Straight Arrow Connector 259">
            <a:extLst>
              <a:ext uri="{FF2B5EF4-FFF2-40B4-BE49-F238E27FC236}">
                <a16:creationId xmlns:a16="http://schemas.microsoft.com/office/drawing/2014/main" id="{D938A44C-396E-B04B-BA66-8943E3B0FA9E}"/>
              </a:ext>
            </a:extLst>
          </p:cNvPr>
          <p:cNvCxnSpPr>
            <a:cxnSpLocks/>
          </p:cNvCxnSpPr>
          <p:nvPr/>
        </p:nvCxnSpPr>
        <p:spPr>
          <a:xfrm rot="5959489" flipH="1">
            <a:off x="7650205" y="4253536"/>
            <a:ext cx="459379" cy="958765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Arrow Connector 260">
            <a:extLst>
              <a:ext uri="{FF2B5EF4-FFF2-40B4-BE49-F238E27FC236}">
                <a16:creationId xmlns:a16="http://schemas.microsoft.com/office/drawing/2014/main" id="{5CF22598-D120-0546-A503-8555E59F170A}"/>
              </a:ext>
            </a:extLst>
          </p:cNvPr>
          <p:cNvCxnSpPr>
            <a:cxnSpLocks/>
          </p:cNvCxnSpPr>
          <p:nvPr/>
        </p:nvCxnSpPr>
        <p:spPr>
          <a:xfrm rot="5959489" flipH="1">
            <a:off x="7422535" y="4543255"/>
            <a:ext cx="288596" cy="769095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81B4CB82-7672-2A4B-AB4E-A62DE7C253E1}"/>
              </a:ext>
            </a:extLst>
          </p:cNvPr>
          <p:cNvCxnSpPr>
            <a:cxnSpLocks/>
          </p:cNvCxnSpPr>
          <p:nvPr/>
        </p:nvCxnSpPr>
        <p:spPr>
          <a:xfrm rot="5959489">
            <a:off x="7636134" y="3811798"/>
            <a:ext cx="260924" cy="811039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49B2597C-307B-7E49-ABBE-A79979A6029B}"/>
              </a:ext>
            </a:extLst>
          </p:cNvPr>
          <p:cNvCxnSpPr>
            <a:cxnSpLocks/>
          </p:cNvCxnSpPr>
          <p:nvPr/>
        </p:nvCxnSpPr>
        <p:spPr>
          <a:xfrm rot="5959489">
            <a:off x="7641535" y="4005638"/>
            <a:ext cx="365997" cy="933127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E1A678D4-D96E-C348-9923-1E554FFEB0A0}"/>
              </a:ext>
            </a:extLst>
          </p:cNvPr>
          <p:cNvCxnSpPr>
            <a:cxnSpLocks/>
          </p:cNvCxnSpPr>
          <p:nvPr/>
        </p:nvCxnSpPr>
        <p:spPr>
          <a:xfrm rot="5959489">
            <a:off x="7381547" y="4588219"/>
            <a:ext cx="361003" cy="688971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7DCDB3C2-53E6-8A44-B386-A03E8AA2C0FA}"/>
              </a:ext>
            </a:extLst>
          </p:cNvPr>
          <p:cNvCxnSpPr>
            <a:cxnSpLocks/>
          </p:cNvCxnSpPr>
          <p:nvPr/>
        </p:nvCxnSpPr>
        <p:spPr>
          <a:xfrm rot="5959489" flipH="1">
            <a:off x="7683596" y="3950601"/>
            <a:ext cx="125563" cy="882921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D469C4E-D782-8645-8C44-90B67120FD5C}"/>
              </a:ext>
            </a:extLst>
          </p:cNvPr>
          <p:cNvCxnSpPr>
            <a:cxnSpLocks/>
          </p:cNvCxnSpPr>
          <p:nvPr/>
        </p:nvCxnSpPr>
        <p:spPr>
          <a:xfrm rot="5959489" flipH="1">
            <a:off x="7423723" y="4824401"/>
            <a:ext cx="280484" cy="500409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F2751BE2-8019-0E45-BCB3-8DB283C65F8B}"/>
              </a:ext>
            </a:extLst>
          </p:cNvPr>
          <p:cNvCxnSpPr>
            <a:cxnSpLocks/>
          </p:cNvCxnSpPr>
          <p:nvPr/>
        </p:nvCxnSpPr>
        <p:spPr>
          <a:xfrm rot="5959489" flipH="1">
            <a:off x="7680478" y="4554352"/>
            <a:ext cx="134815" cy="641413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43AA851B-AA19-5F44-BE45-AEC66A45BDF9}"/>
              </a:ext>
            </a:extLst>
          </p:cNvPr>
          <p:cNvCxnSpPr>
            <a:cxnSpLocks/>
          </p:cNvCxnSpPr>
          <p:nvPr/>
        </p:nvCxnSpPr>
        <p:spPr>
          <a:xfrm rot="5959489" flipH="1">
            <a:off x="7595311" y="4102910"/>
            <a:ext cx="68543" cy="848903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EB79A9EC-652C-2743-9FE0-5442E0EF075D}"/>
              </a:ext>
            </a:extLst>
          </p:cNvPr>
          <p:cNvGrpSpPr>
            <a:grpSpLocks noChangeAspect="1"/>
          </p:cNvGrpSpPr>
          <p:nvPr/>
        </p:nvGrpSpPr>
        <p:grpSpPr>
          <a:xfrm rot="5959489" flipH="1" flipV="1">
            <a:off x="7146445" y="3738003"/>
            <a:ext cx="1826035" cy="1833612"/>
            <a:chOff x="6249390" y="2200576"/>
            <a:chExt cx="1826034" cy="1833612"/>
          </a:xfrm>
          <a:scene3d>
            <a:camera prst="isometricOffAxis1Top"/>
            <a:lightRig rig="threePt" dir="t"/>
          </a:scene3d>
        </p:grpSpPr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AB95E19B-BDE9-4646-B466-222C2B74165B}"/>
                </a:ext>
              </a:extLst>
            </p:cNvPr>
            <p:cNvSpPr/>
            <p:nvPr/>
          </p:nvSpPr>
          <p:spPr>
            <a:xfrm>
              <a:off x="6249391" y="2207755"/>
              <a:ext cx="1826033" cy="182643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71" name="Group 270">
              <a:extLst>
                <a:ext uri="{FF2B5EF4-FFF2-40B4-BE49-F238E27FC236}">
                  <a16:creationId xmlns:a16="http://schemas.microsoft.com/office/drawing/2014/main" id="{41B76FDC-A090-494C-BE29-DC7F0950BFE9}"/>
                </a:ext>
              </a:extLst>
            </p:cNvPr>
            <p:cNvGrpSpPr/>
            <p:nvPr/>
          </p:nvGrpSpPr>
          <p:grpSpPr>
            <a:xfrm>
              <a:off x="6249390" y="2204166"/>
              <a:ext cx="1826034" cy="1826434"/>
              <a:chOff x="6592290" y="130842"/>
              <a:chExt cx="1826034" cy="1826434"/>
            </a:xfrm>
          </p:grpSpPr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C9E7892F-37F8-7044-BDDC-E9C9598A52AE}"/>
                  </a:ext>
                </a:extLst>
              </p:cNvPr>
              <p:cNvCxnSpPr/>
              <p:nvPr/>
            </p:nvCxnSpPr>
            <p:spPr>
              <a:xfrm rot="16200000">
                <a:off x="7505308" y="678973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id="{5F1B37BF-BE72-5D40-83C9-2938155AE15D}"/>
                  </a:ext>
                </a:extLst>
              </p:cNvPr>
              <p:cNvCxnSpPr/>
              <p:nvPr/>
            </p:nvCxnSpPr>
            <p:spPr>
              <a:xfrm rot="16200000">
                <a:off x="7505308" y="-416888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id="{42A127BC-ACA2-684B-82B5-D688C9925F6A}"/>
                  </a:ext>
                </a:extLst>
              </p:cNvPr>
              <p:cNvCxnSpPr/>
              <p:nvPr/>
            </p:nvCxnSpPr>
            <p:spPr>
              <a:xfrm rot="16200000">
                <a:off x="7505308" y="-51601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>
                <a:extLst>
                  <a:ext uri="{FF2B5EF4-FFF2-40B4-BE49-F238E27FC236}">
                    <a16:creationId xmlns:a16="http://schemas.microsoft.com/office/drawing/2014/main" id="{BBF658A4-5403-B64F-9CBA-3CD0F406E893}"/>
                  </a:ext>
                </a:extLst>
              </p:cNvPr>
              <p:cNvCxnSpPr/>
              <p:nvPr/>
            </p:nvCxnSpPr>
            <p:spPr>
              <a:xfrm rot="16200000">
                <a:off x="7505308" y="1044259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5D5A646F-9575-8A42-8669-9F20B7A0CBE7}"/>
                  </a:ext>
                </a:extLst>
              </p:cNvPr>
              <p:cNvCxnSpPr/>
              <p:nvPr/>
            </p:nvCxnSpPr>
            <p:spPr>
              <a:xfrm rot="16200000">
                <a:off x="7505307" y="-782175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B72825B4-0F40-0A42-ADE6-74F69E8339AF}"/>
                  </a:ext>
                </a:extLst>
              </p:cNvPr>
              <p:cNvCxnSpPr/>
              <p:nvPr/>
            </p:nvCxnSpPr>
            <p:spPr>
              <a:xfrm rot="16200000">
                <a:off x="7505308" y="313686"/>
                <a:ext cx="0" cy="18260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2" name="Group 271">
              <a:extLst>
                <a:ext uri="{FF2B5EF4-FFF2-40B4-BE49-F238E27FC236}">
                  <a16:creationId xmlns:a16="http://schemas.microsoft.com/office/drawing/2014/main" id="{488A05DD-110D-5D41-B149-380AB446CDDD}"/>
                </a:ext>
              </a:extLst>
            </p:cNvPr>
            <p:cNvGrpSpPr/>
            <p:nvPr/>
          </p:nvGrpSpPr>
          <p:grpSpPr>
            <a:xfrm>
              <a:off x="6249391" y="2200576"/>
              <a:ext cx="1826033" cy="1826433"/>
              <a:chOff x="8689567" y="2622708"/>
              <a:chExt cx="1826033" cy="1826433"/>
            </a:xfrm>
          </p:grpSpPr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id="{C148FFAF-531A-3F4A-8861-2D35337ECEDD}"/>
                  </a:ext>
                </a:extLst>
              </p:cNvPr>
              <p:cNvCxnSpPr/>
              <p:nvPr/>
            </p:nvCxnSpPr>
            <p:spPr>
              <a:xfrm>
                <a:off x="9054774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16FAAD34-9AB6-ED48-BA5F-634241FC932D}"/>
                  </a:ext>
                </a:extLst>
              </p:cNvPr>
              <p:cNvCxnSpPr/>
              <p:nvPr/>
            </p:nvCxnSpPr>
            <p:spPr>
              <a:xfrm>
                <a:off x="10150395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id="{D99E4B3E-534F-0844-80D8-570FADC5AAD4}"/>
                  </a:ext>
                </a:extLst>
              </p:cNvPr>
              <p:cNvCxnSpPr/>
              <p:nvPr/>
            </p:nvCxnSpPr>
            <p:spPr>
              <a:xfrm>
                <a:off x="9419981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id="{91058AD1-7B31-4049-BA81-6B415A367FC0}"/>
                  </a:ext>
                </a:extLst>
              </p:cNvPr>
              <p:cNvCxnSpPr/>
              <p:nvPr/>
            </p:nvCxnSpPr>
            <p:spPr>
              <a:xfrm>
                <a:off x="9785188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id="{A2D58C8A-FEB4-A04C-A5CC-375D7DE606FF}"/>
                  </a:ext>
                </a:extLst>
              </p:cNvPr>
              <p:cNvCxnSpPr/>
              <p:nvPr/>
            </p:nvCxnSpPr>
            <p:spPr>
              <a:xfrm>
                <a:off x="8689567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>
                <a:extLst>
                  <a:ext uri="{FF2B5EF4-FFF2-40B4-BE49-F238E27FC236}">
                    <a16:creationId xmlns:a16="http://schemas.microsoft.com/office/drawing/2014/main" id="{34AEEB65-342D-C34D-BE1E-41562EA03EAC}"/>
                  </a:ext>
                </a:extLst>
              </p:cNvPr>
              <p:cNvCxnSpPr/>
              <p:nvPr/>
            </p:nvCxnSpPr>
            <p:spPr>
              <a:xfrm>
                <a:off x="10515600" y="2622708"/>
                <a:ext cx="0" cy="18264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A784CC75-2562-7C45-BE22-3E6BFF530402}"/>
              </a:ext>
            </a:extLst>
          </p:cNvPr>
          <p:cNvCxnSpPr>
            <a:cxnSpLocks/>
          </p:cNvCxnSpPr>
          <p:nvPr/>
        </p:nvCxnSpPr>
        <p:spPr>
          <a:xfrm rot="5959489" flipH="1">
            <a:off x="7998205" y="4127963"/>
            <a:ext cx="929815" cy="1432205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57FB2637-17C2-B643-AE10-D6233D96A82C}"/>
              </a:ext>
            </a:extLst>
          </p:cNvPr>
          <p:cNvCxnSpPr>
            <a:cxnSpLocks/>
          </p:cNvCxnSpPr>
          <p:nvPr/>
        </p:nvCxnSpPr>
        <p:spPr>
          <a:xfrm rot="5959489">
            <a:off x="8436092" y="4002778"/>
            <a:ext cx="105035" cy="1034439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BC72696F-3E31-634F-A475-20424DA7BE0B}"/>
              </a:ext>
            </a:extLst>
          </p:cNvPr>
          <p:cNvCxnSpPr>
            <a:cxnSpLocks/>
          </p:cNvCxnSpPr>
          <p:nvPr/>
        </p:nvCxnSpPr>
        <p:spPr>
          <a:xfrm rot="5959489" flipH="1">
            <a:off x="8273426" y="4769454"/>
            <a:ext cx="575017" cy="587015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Arrow Connector 287">
            <a:extLst>
              <a:ext uri="{FF2B5EF4-FFF2-40B4-BE49-F238E27FC236}">
                <a16:creationId xmlns:a16="http://schemas.microsoft.com/office/drawing/2014/main" id="{9473830C-E564-034D-9DBC-A7D320BCBA94}"/>
              </a:ext>
            </a:extLst>
          </p:cNvPr>
          <p:cNvCxnSpPr>
            <a:cxnSpLocks/>
          </p:cNvCxnSpPr>
          <p:nvPr/>
        </p:nvCxnSpPr>
        <p:spPr>
          <a:xfrm rot="5959489">
            <a:off x="8624167" y="3372045"/>
            <a:ext cx="497261" cy="992119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Arrow Connector 288">
            <a:extLst>
              <a:ext uri="{FF2B5EF4-FFF2-40B4-BE49-F238E27FC236}">
                <a16:creationId xmlns:a16="http://schemas.microsoft.com/office/drawing/2014/main" id="{B3FB8EEA-9C69-A645-B909-0B50E433071F}"/>
              </a:ext>
            </a:extLst>
          </p:cNvPr>
          <p:cNvCxnSpPr>
            <a:cxnSpLocks/>
          </p:cNvCxnSpPr>
          <p:nvPr/>
        </p:nvCxnSpPr>
        <p:spPr>
          <a:xfrm rot="5959489">
            <a:off x="8420531" y="3933177"/>
            <a:ext cx="91035" cy="745665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28E9537C-07EF-764F-9FF8-499091427C6A}"/>
              </a:ext>
            </a:extLst>
          </p:cNvPr>
          <p:cNvCxnSpPr>
            <a:cxnSpLocks/>
          </p:cNvCxnSpPr>
          <p:nvPr/>
        </p:nvCxnSpPr>
        <p:spPr>
          <a:xfrm rot="5959489" flipH="1">
            <a:off x="8328768" y="5131103"/>
            <a:ext cx="246409" cy="814661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Arrow Connector 290">
            <a:extLst>
              <a:ext uri="{FF2B5EF4-FFF2-40B4-BE49-F238E27FC236}">
                <a16:creationId xmlns:a16="http://schemas.microsoft.com/office/drawing/2014/main" id="{A50F4F75-66D6-114B-9A2A-74773788172B}"/>
              </a:ext>
            </a:extLst>
          </p:cNvPr>
          <p:cNvCxnSpPr>
            <a:cxnSpLocks/>
          </p:cNvCxnSpPr>
          <p:nvPr/>
        </p:nvCxnSpPr>
        <p:spPr>
          <a:xfrm rot="5959489">
            <a:off x="8683340" y="4392477"/>
            <a:ext cx="89163" cy="1305937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>
            <a:extLst>
              <a:ext uri="{FF2B5EF4-FFF2-40B4-BE49-F238E27FC236}">
                <a16:creationId xmlns:a16="http://schemas.microsoft.com/office/drawing/2014/main" id="{7767F2A9-20AA-284F-A3E5-C57889EA0557}"/>
              </a:ext>
            </a:extLst>
          </p:cNvPr>
          <p:cNvCxnSpPr>
            <a:cxnSpLocks/>
          </p:cNvCxnSpPr>
          <p:nvPr/>
        </p:nvCxnSpPr>
        <p:spPr>
          <a:xfrm rot="5959489">
            <a:off x="8368842" y="3921357"/>
            <a:ext cx="585849" cy="135298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>
            <a:extLst>
              <a:ext uri="{FF2B5EF4-FFF2-40B4-BE49-F238E27FC236}">
                <a16:creationId xmlns:a16="http://schemas.microsoft.com/office/drawing/2014/main" id="{67206B89-9D46-654B-9295-1E05611EC3F1}"/>
              </a:ext>
            </a:extLst>
          </p:cNvPr>
          <p:cNvCxnSpPr>
            <a:cxnSpLocks/>
          </p:cNvCxnSpPr>
          <p:nvPr/>
        </p:nvCxnSpPr>
        <p:spPr>
          <a:xfrm rot="5959489" flipH="1">
            <a:off x="8457415" y="4262668"/>
            <a:ext cx="224669" cy="862309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C6230E01-7D2C-3E47-9693-7E3F5C005255}"/>
              </a:ext>
            </a:extLst>
          </p:cNvPr>
          <p:cNvCxnSpPr>
            <a:cxnSpLocks/>
          </p:cNvCxnSpPr>
          <p:nvPr/>
        </p:nvCxnSpPr>
        <p:spPr>
          <a:xfrm rot="5959489">
            <a:off x="8532177" y="3475506"/>
            <a:ext cx="144592" cy="1034871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>
            <a:extLst>
              <a:ext uri="{FF2B5EF4-FFF2-40B4-BE49-F238E27FC236}">
                <a16:creationId xmlns:a16="http://schemas.microsoft.com/office/drawing/2014/main" id="{A7F28E37-8865-8042-8C90-C1322024D7A4}"/>
              </a:ext>
            </a:extLst>
          </p:cNvPr>
          <p:cNvCxnSpPr>
            <a:cxnSpLocks/>
          </p:cNvCxnSpPr>
          <p:nvPr/>
        </p:nvCxnSpPr>
        <p:spPr>
          <a:xfrm rot="5959489">
            <a:off x="8355525" y="4387005"/>
            <a:ext cx="427648" cy="123646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>
            <a:extLst>
              <a:ext uri="{FF2B5EF4-FFF2-40B4-BE49-F238E27FC236}">
                <a16:creationId xmlns:a16="http://schemas.microsoft.com/office/drawing/2014/main" id="{0E4E14E5-9474-8F49-973B-CD647E96048F}"/>
              </a:ext>
            </a:extLst>
          </p:cNvPr>
          <p:cNvCxnSpPr>
            <a:cxnSpLocks/>
          </p:cNvCxnSpPr>
          <p:nvPr/>
        </p:nvCxnSpPr>
        <p:spPr>
          <a:xfrm rot="5959489">
            <a:off x="8191154" y="3457409"/>
            <a:ext cx="943353" cy="1560728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>
            <a:extLst>
              <a:ext uri="{FF2B5EF4-FFF2-40B4-BE49-F238E27FC236}">
                <a16:creationId xmlns:a16="http://schemas.microsoft.com/office/drawing/2014/main" id="{7C372F63-E763-5048-AB84-E9FDD9DDC315}"/>
              </a:ext>
            </a:extLst>
          </p:cNvPr>
          <p:cNvCxnSpPr>
            <a:cxnSpLocks/>
          </p:cNvCxnSpPr>
          <p:nvPr/>
        </p:nvCxnSpPr>
        <p:spPr>
          <a:xfrm rot="5959489" flipH="1">
            <a:off x="8087739" y="4277779"/>
            <a:ext cx="1277916" cy="1237795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CAD011CF-CB80-7444-A18B-EE040776EA90}"/>
              </a:ext>
            </a:extLst>
          </p:cNvPr>
          <p:cNvGrpSpPr/>
          <p:nvPr/>
        </p:nvGrpSpPr>
        <p:grpSpPr>
          <a:xfrm rot="5959489" flipH="1" flipV="1">
            <a:off x="7742451" y="3352920"/>
            <a:ext cx="2743200" cy="2743200"/>
            <a:chOff x="6808600" y="728551"/>
            <a:chExt cx="1831571" cy="1831170"/>
          </a:xfrm>
          <a:scene3d>
            <a:camera prst="isometricOffAxis1Top"/>
            <a:lightRig rig="threePt" dir="t"/>
          </a:scene3d>
        </p:grpSpPr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7BC10187-BB0A-3C43-8973-A0847063D597}"/>
                </a:ext>
              </a:extLst>
            </p:cNvPr>
            <p:cNvSpPr/>
            <p:nvPr/>
          </p:nvSpPr>
          <p:spPr>
            <a:xfrm>
              <a:off x="6811371" y="729736"/>
              <a:ext cx="1828800" cy="1828800"/>
            </a:xfrm>
            <a:prstGeom prst="rect">
              <a:avLst/>
            </a:prstGeom>
            <a:ln>
              <a:noFill/>
            </a:ln>
            <a:sp3d extrusionH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00" name="Group 299">
              <a:extLst>
                <a:ext uri="{FF2B5EF4-FFF2-40B4-BE49-F238E27FC236}">
                  <a16:creationId xmlns:a16="http://schemas.microsoft.com/office/drawing/2014/main" id="{78C4E9E0-DA9B-F44B-B9AA-14BD4275CD39}"/>
                </a:ext>
              </a:extLst>
            </p:cNvPr>
            <p:cNvGrpSpPr/>
            <p:nvPr/>
          </p:nvGrpSpPr>
          <p:grpSpPr>
            <a:xfrm rot="16200000">
              <a:off x="6811371" y="728551"/>
              <a:ext cx="1828800" cy="1828800"/>
              <a:chOff x="7904780" y="2145886"/>
              <a:chExt cx="1909762" cy="1941689"/>
            </a:xfrm>
          </p:grpSpPr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5DE55C21-3161-C14B-87FD-6DD60B385C49}"/>
                  </a:ext>
                </a:extLst>
              </p:cNvPr>
              <p:cNvCxnSpPr/>
              <p:nvPr/>
            </p:nvCxnSpPr>
            <p:spPr>
              <a:xfrm>
                <a:off x="8177603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1767590B-E849-8E49-85B6-855F44357C6D}"/>
                  </a:ext>
                </a:extLst>
              </p:cNvPr>
              <p:cNvCxnSpPr/>
              <p:nvPr/>
            </p:nvCxnSpPr>
            <p:spPr>
              <a:xfrm>
                <a:off x="8450426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76B4CA58-FE4B-224D-BCFE-0A5EF3E925F0}"/>
                  </a:ext>
                </a:extLst>
              </p:cNvPr>
              <p:cNvCxnSpPr/>
              <p:nvPr/>
            </p:nvCxnSpPr>
            <p:spPr>
              <a:xfrm>
                <a:off x="9268895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id="{B8FE6AB8-4324-DA49-B954-FFE3361239E6}"/>
                  </a:ext>
                </a:extLst>
              </p:cNvPr>
              <p:cNvCxnSpPr/>
              <p:nvPr/>
            </p:nvCxnSpPr>
            <p:spPr>
              <a:xfrm>
                <a:off x="8723249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id="{B45EDFF5-F90A-6541-8807-6BAC232124A3}"/>
                  </a:ext>
                </a:extLst>
              </p:cNvPr>
              <p:cNvCxnSpPr/>
              <p:nvPr/>
            </p:nvCxnSpPr>
            <p:spPr>
              <a:xfrm>
                <a:off x="8996072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id="{E934B655-B8DA-C546-B39D-0E76C7532B1C}"/>
                  </a:ext>
                </a:extLst>
              </p:cNvPr>
              <p:cNvCxnSpPr/>
              <p:nvPr/>
            </p:nvCxnSpPr>
            <p:spPr>
              <a:xfrm>
                <a:off x="9541718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id="{ADB06937-BFA9-A643-BEF2-05BDABAD4BD7}"/>
                  </a:ext>
                </a:extLst>
              </p:cNvPr>
              <p:cNvCxnSpPr/>
              <p:nvPr/>
            </p:nvCxnSpPr>
            <p:spPr>
              <a:xfrm>
                <a:off x="7904780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id="{ACA73652-CCA4-954A-8753-58A95223D877}"/>
                  </a:ext>
                </a:extLst>
              </p:cNvPr>
              <p:cNvCxnSpPr/>
              <p:nvPr/>
            </p:nvCxnSpPr>
            <p:spPr>
              <a:xfrm>
                <a:off x="9814542" y="21458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1" name="Group 300">
              <a:extLst>
                <a:ext uri="{FF2B5EF4-FFF2-40B4-BE49-F238E27FC236}">
                  <a16:creationId xmlns:a16="http://schemas.microsoft.com/office/drawing/2014/main" id="{ABBC3AD1-FEB3-054D-9469-7673B36F3F52}"/>
                </a:ext>
              </a:extLst>
            </p:cNvPr>
            <p:cNvGrpSpPr/>
            <p:nvPr/>
          </p:nvGrpSpPr>
          <p:grpSpPr>
            <a:xfrm>
              <a:off x="6808600" y="730921"/>
              <a:ext cx="1828800" cy="1828800"/>
              <a:chOff x="8057180" y="2298286"/>
              <a:chExt cx="1909762" cy="1941689"/>
            </a:xfrm>
          </p:grpSpPr>
          <p:cxnSp>
            <p:nvCxnSpPr>
              <p:cNvPr id="302" name="Straight Connector 301">
                <a:extLst>
                  <a:ext uri="{FF2B5EF4-FFF2-40B4-BE49-F238E27FC236}">
                    <a16:creationId xmlns:a16="http://schemas.microsoft.com/office/drawing/2014/main" id="{71B7C24D-B1E2-0D43-8B4B-ACF76B9147FD}"/>
                  </a:ext>
                </a:extLst>
              </p:cNvPr>
              <p:cNvCxnSpPr/>
              <p:nvPr/>
            </p:nvCxnSpPr>
            <p:spPr>
              <a:xfrm>
                <a:off x="8330003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>
                <a:extLst>
                  <a:ext uri="{FF2B5EF4-FFF2-40B4-BE49-F238E27FC236}">
                    <a16:creationId xmlns:a16="http://schemas.microsoft.com/office/drawing/2014/main" id="{1FAF7621-41F0-9148-BEC9-F6F121630FEE}"/>
                  </a:ext>
                </a:extLst>
              </p:cNvPr>
              <p:cNvCxnSpPr/>
              <p:nvPr/>
            </p:nvCxnSpPr>
            <p:spPr>
              <a:xfrm>
                <a:off x="8602826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>
                <a:extLst>
                  <a:ext uri="{FF2B5EF4-FFF2-40B4-BE49-F238E27FC236}">
                    <a16:creationId xmlns:a16="http://schemas.microsoft.com/office/drawing/2014/main" id="{C334EA1C-CB5B-A54C-B389-E5E6E7BEC33B}"/>
                  </a:ext>
                </a:extLst>
              </p:cNvPr>
              <p:cNvCxnSpPr/>
              <p:nvPr/>
            </p:nvCxnSpPr>
            <p:spPr>
              <a:xfrm>
                <a:off x="9421295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>
                <a:extLst>
                  <a:ext uri="{FF2B5EF4-FFF2-40B4-BE49-F238E27FC236}">
                    <a16:creationId xmlns:a16="http://schemas.microsoft.com/office/drawing/2014/main" id="{F91129C1-DAD2-564F-A0A8-00D125473476}"/>
                  </a:ext>
                </a:extLst>
              </p:cNvPr>
              <p:cNvCxnSpPr/>
              <p:nvPr/>
            </p:nvCxnSpPr>
            <p:spPr>
              <a:xfrm>
                <a:off x="8875649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id="{CB03F8A0-8C08-E444-8D70-958BB720DD5E}"/>
                  </a:ext>
                </a:extLst>
              </p:cNvPr>
              <p:cNvCxnSpPr/>
              <p:nvPr/>
            </p:nvCxnSpPr>
            <p:spPr>
              <a:xfrm>
                <a:off x="9148472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>
                <a:extLst>
                  <a:ext uri="{FF2B5EF4-FFF2-40B4-BE49-F238E27FC236}">
                    <a16:creationId xmlns:a16="http://schemas.microsoft.com/office/drawing/2014/main" id="{F9FD1A57-2F8B-CA4D-9CCD-82C0DC05F228}"/>
                  </a:ext>
                </a:extLst>
              </p:cNvPr>
              <p:cNvCxnSpPr/>
              <p:nvPr/>
            </p:nvCxnSpPr>
            <p:spPr>
              <a:xfrm>
                <a:off x="9694118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>
                <a:extLst>
                  <a:ext uri="{FF2B5EF4-FFF2-40B4-BE49-F238E27FC236}">
                    <a16:creationId xmlns:a16="http://schemas.microsoft.com/office/drawing/2014/main" id="{F5B79774-3FAC-0448-9A50-2CB7183261D3}"/>
                  </a:ext>
                </a:extLst>
              </p:cNvPr>
              <p:cNvCxnSpPr/>
              <p:nvPr/>
            </p:nvCxnSpPr>
            <p:spPr>
              <a:xfrm>
                <a:off x="8057180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id="{55980B0D-0AA8-0A4F-AE49-7BE0B19119AF}"/>
                  </a:ext>
                </a:extLst>
              </p:cNvPr>
              <p:cNvCxnSpPr/>
              <p:nvPr/>
            </p:nvCxnSpPr>
            <p:spPr>
              <a:xfrm>
                <a:off x="9966942" y="2298286"/>
                <a:ext cx="0" cy="19416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sp3d extrusionH="635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18" name="Picture 317" descr="Fig5">
            <a:extLst>
              <a:ext uri="{FF2B5EF4-FFF2-40B4-BE49-F238E27FC236}">
                <a16:creationId xmlns:a16="http://schemas.microsoft.com/office/drawing/2014/main" id="{4EA78BEA-73BA-A048-A195-B94A0DF285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63" t="88540"/>
          <a:stretch/>
        </p:blipFill>
        <p:spPr bwMode="auto">
          <a:xfrm>
            <a:off x="9279107" y="3906287"/>
            <a:ext cx="2715768" cy="278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1703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3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4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70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80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9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1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2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3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40"/>
                            </p:stCondLst>
                            <p:childTnLst>
                              <p:par>
                                <p:cTn id="77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5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6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70"/>
                            </p:stCondLst>
                            <p:childTnLst>
                              <p:par>
                                <p:cTn id="86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80"/>
                            </p:stCondLst>
                            <p:childTnLst>
                              <p:par>
                                <p:cTn id="89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90"/>
                            </p:stCondLst>
                            <p:childTnLst>
                              <p:par>
                                <p:cTn id="92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00"/>
                            </p:stCondLst>
                            <p:childTnLst>
                              <p:par>
                                <p:cTn id="95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10"/>
                            </p:stCondLst>
                            <p:childTnLst>
                              <p:par>
                                <p:cTn id="98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20"/>
                            </p:stCondLst>
                            <p:childTnLst>
                              <p:par>
                                <p:cTn id="101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30"/>
                            </p:stCondLst>
                            <p:childTnLst>
                              <p:par>
                                <p:cTn id="104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40"/>
                            </p:stCondLst>
                            <p:childTnLst>
                              <p:par>
                                <p:cTn id="107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50"/>
                            </p:stCondLst>
                            <p:childTnLst>
                              <p:par>
                                <p:cTn id="110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360"/>
                            </p:stCondLst>
                            <p:childTnLst>
                              <p:par>
                                <p:cTn id="113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370"/>
                            </p:stCondLst>
                            <p:childTnLst>
                              <p:par>
                                <p:cTn id="116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380"/>
                            </p:stCondLst>
                            <p:childTnLst>
                              <p:par>
                                <p:cTn id="119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390"/>
                            </p:stCondLst>
                            <p:childTnLst>
                              <p:par>
                                <p:cTn id="122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400"/>
                            </p:stCondLst>
                            <p:childTnLst>
                              <p:par>
                                <p:cTn id="125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410"/>
                            </p:stCondLst>
                            <p:childTnLst>
                              <p:par>
                                <p:cTn id="128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420"/>
                            </p:stCondLst>
                            <p:childTnLst>
                              <p:par>
                                <p:cTn id="131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430"/>
                            </p:stCondLst>
                            <p:childTnLst>
                              <p:par>
                                <p:cTn id="134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440"/>
                            </p:stCondLst>
                            <p:childTnLst>
                              <p:par>
                                <p:cTn id="137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450"/>
                            </p:stCondLst>
                            <p:childTnLst>
                              <p:par>
                                <p:cTn id="140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460"/>
                            </p:stCondLst>
                            <p:childTnLst>
                              <p:par>
                                <p:cTn id="143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470"/>
                            </p:stCondLst>
                            <p:childTnLst>
                              <p:par>
                                <p:cTn id="146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480"/>
                            </p:stCondLst>
                            <p:childTnLst>
                              <p:par>
                                <p:cTn id="149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490"/>
                            </p:stCondLst>
                            <p:childTnLst>
                              <p:par>
                                <p:cTn id="152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00"/>
                            </p:stCondLst>
                            <p:childTnLst>
                              <p:par>
                                <p:cTn id="155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510"/>
                            </p:stCondLst>
                            <p:childTnLst>
                              <p:par>
                                <p:cTn id="158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520"/>
                            </p:stCondLst>
                            <p:childTnLst>
                              <p:par>
                                <p:cTn id="161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530"/>
                            </p:stCondLst>
                            <p:childTnLst>
                              <p:par>
                                <p:cTn id="164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540"/>
                            </p:stCondLst>
                            <p:childTnLst>
                              <p:par>
                                <p:cTn id="167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550"/>
                            </p:stCondLst>
                            <p:childTnLst>
                              <p:par>
                                <p:cTn id="170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60"/>
                            </p:stCondLst>
                            <p:childTnLst>
                              <p:par>
                                <p:cTn id="173" presetID="1" presetClass="entr" presetSubtype="0" fill="hold" nodeType="afterEffect">
                                  <p:stCondLst>
                                    <p:cond delay="1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570"/>
                            </p:stCondLst>
                            <p:childTnLst>
                              <p:par>
                                <p:cTn id="17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Segmentation and Synthesis require additional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12F128-3B02-C44C-9A86-58AD0CAB2532}"/>
              </a:ext>
            </a:extLst>
          </p:cNvPr>
          <p:cNvSpPr txBox="1"/>
          <p:nvPr/>
        </p:nvSpPr>
        <p:spPr>
          <a:xfrm>
            <a:off x="2116990" y="1290308"/>
            <a:ext cx="1092601" cy="538605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sz="2700" b="1" dirty="0">
                <a:cs typeface="Calibri" panose="020F0502020204030204" pitchFamily="34" charset="0"/>
              </a:rPr>
              <a:t>Input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D83039-D5DF-DB42-B444-04A39620991D}"/>
              </a:ext>
            </a:extLst>
          </p:cNvPr>
          <p:cNvSpPr txBox="1"/>
          <p:nvPr/>
        </p:nvSpPr>
        <p:spPr>
          <a:xfrm>
            <a:off x="5099442" y="1290308"/>
            <a:ext cx="1624977" cy="533480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en-US" sz="2700" b="1" dirty="0">
                <a:cs typeface="Calibri" panose="020F0502020204030204" pitchFamily="34" charset="0"/>
              </a:rPr>
              <a:t>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EEE111-5947-AC49-B44C-ECD881886D4E}"/>
              </a:ext>
            </a:extLst>
          </p:cNvPr>
          <p:cNvSpPr txBox="1"/>
          <p:nvPr/>
        </p:nvSpPr>
        <p:spPr>
          <a:xfrm>
            <a:off x="8486113" y="1290308"/>
            <a:ext cx="1381142" cy="538605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en-US" sz="2700" b="1" dirty="0">
                <a:cs typeface="Calibri" panose="020F0502020204030204" pitchFamily="34" charset="0"/>
              </a:rPr>
              <a:t>Output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9855DF0-F264-9442-A982-CEBDD60C7105}"/>
              </a:ext>
            </a:extLst>
          </p:cNvPr>
          <p:cNvGrpSpPr/>
          <p:nvPr/>
        </p:nvGrpSpPr>
        <p:grpSpPr>
          <a:xfrm>
            <a:off x="4764950" y="2138642"/>
            <a:ext cx="2293957" cy="1041821"/>
            <a:chOff x="3672011" y="2537140"/>
            <a:chExt cx="3031727" cy="137688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F1E79F1-D11B-684C-B819-96210A405E3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672011" y="2537140"/>
              <a:ext cx="1632339" cy="1113612"/>
              <a:chOff x="4968853" y="2434813"/>
              <a:chExt cx="3295171" cy="2248028"/>
            </a:xfrm>
          </p:grpSpPr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B4E7102C-F5B7-344A-8F24-22379FA967DA}"/>
                  </a:ext>
                </a:extLst>
              </p:cNvPr>
              <p:cNvGrpSpPr/>
              <p:nvPr/>
            </p:nvGrpSpPr>
            <p:grpSpPr>
              <a:xfrm>
                <a:off x="4968853" y="2434813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616EB9FE-F03B-7041-AF99-4A5C906583AE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BEE88EB7-3E00-F54C-AA84-6F38AD80DDEA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79969645-F14F-0D4A-B05B-938C8FC52590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D3006D18-14E5-1143-98DE-36D5F69D9036}"/>
                  </a:ext>
                </a:extLst>
              </p:cNvPr>
              <p:cNvGrpSpPr/>
              <p:nvPr/>
            </p:nvGrpSpPr>
            <p:grpSpPr>
              <a:xfrm>
                <a:off x="5139011" y="2463740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CD66D2EE-9F23-DB40-88FD-E05157AE6D94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4" name="Rectangle 83">
                  <a:extLst>
                    <a:ext uri="{FF2B5EF4-FFF2-40B4-BE49-F238E27FC236}">
                      <a16:creationId xmlns:a16="http://schemas.microsoft.com/office/drawing/2014/main" id="{2B9374FC-1008-9D48-807E-E9DF38311A54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B60E35B3-1748-3641-986A-97BAF871FD34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7F1A3AC5-1D2A-354A-8ED0-1CE58688FEB5}"/>
                  </a:ext>
                </a:extLst>
              </p:cNvPr>
              <p:cNvSpPr/>
              <p:nvPr/>
            </p:nvSpPr>
            <p:spPr>
              <a:xfrm>
                <a:off x="5297750" y="2491184"/>
                <a:ext cx="2966274" cy="2191657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cene3d>
                <a:camera prst="isometricOffAxis2Right"/>
                <a:lightRig rig="flood" dir="t"/>
              </a:scene3d>
              <a:sp3d extrusionH="63500" prstMaterial="flat">
                <a:extrusionClr>
                  <a:schemeClr val="accent5">
                    <a:lumMod val="60000"/>
                    <a:lumOff val="40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52BE104-6133-6A43-89E0-00A220BC46B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083644" y="2764358"/>
              <a:ext cx="1268313" cy="865267"/>
              <a:chOff x="4968853" y="2434813"/>
              <a:chExt cx="3295171" cy="2248028"/>
            </a:xfrm>
          </p:grpSpPr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B1A6E05D-1171-2646-827C-16B70C94C47C}"/>
                  </a:ext>
                </a:extLst>
              </p:cNvPr>
              <p:cNvGrpSpPr/>
              <p:nvPr/>
            </p:nvGrpSpPr>
            <p:grpSpPr>
              <a:xfrm>
                <a:off x="4968853" y="2434813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65E2E425-FF35-3E4A-97B9-1525E99BBEEA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68CE3949-712D-A048-8CFE-9AE544A63C44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88CD5B1B-133C-E346-AB2C-FD300E9A35E5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6BAB60AA-74F9-3C44-AFC6-E81B29992501}"/>
                  </a:ext>
                </a:extLst>
              </p:cNvPr>
              <p:cNvGrpSpPr/>
              <p:nvPr/>
            </p:nvGrpSpPr>
            <p:grpSpPr>
              <a:xfrm>
                <a:off x="5139011" y="2463740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4CD92FC3-613B-F64F-A90B-6AB93F9182CB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1113D21D-666D-1B41-B7A7-876ADAA187B0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1053A9C9-DD33-6E45-8E52-6641EB779679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0159641A-AECE-F047-8414-97D01AF99E2B}"/>
                  </a:ext>
                </a:extLst>
              </p:cNvPr>
              <p:cNvSpPr/>
              <p:nvPr/>
            </p:nvSpPr>
            <p:spPr>
              <a:xfrm>
                <a:off x="5297750" y="2491184"/>
                <a:ext cx="2966274" cy="2191657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cene3d>
                <a:camera prst="isometricOffAxis2Right"/>
                <a:lightRig rig="flood" dir="t"/>
              </a:scene3d>
              <a:sp3d extrusionH="63500" prstMaterial="flat">
                <a:extrusionClr>
                  <a:schemeClr val="accent5">
                    <a:lumMod val="60000"/>
                    <a:lumOff val="40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F90D251-2BC5-794A-8B5D-5810893761C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70751" y="2989880"/>
              <a:ext cx="905938" cy="618048"/>
              <a:chOff x="4968853" y="2434813"/>
              <a:chExt cx="3295171" cy="2248028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2BCC43B9-4939-0A43-B0FC-0BAF304D278C}"/>
                  </a:ext>
                </a:extLst>
              </p:cNvPr>
              <p:cNvGrpSpPr/>
              <p:nvPr/>
            </p:nvGrpSpPr>
            <p:grpSpPr>
              <a:xfrm>
                <a:off x="4968853" y="2434813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4EF3ED20-7395-0B47-BE2B-2FD71FDF08AA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A775331C-7F8B-EB42-8058-DA99509ACD47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B30BFDF4-7FF7-3649-AD4D-D86ED21AEE8A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ECED1903-52E1-F045-8811-464FAE49D8EF}"/>
                  </a:ext>
                </a:extLst>
              </p:cNvPr>
              <p:cNvGrpSpPr/>
              <p:nvPr/>
            </p:nvGrpSpPr>
            <p:grpSpPr>
              <a:xfrm>
                <a:off x="5139011" y="2463740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35CD7390-294A-E240-9AD0-AC4854159D9A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B3DF30F9-29BD-414F-B117-FA9A85FE28C0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64A88499-DD8F-854C-9852-2E7DECD94A51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A6FBB6EB-72BA-6546-93C7-95A0BAD1BFA3}"/>
                  </a:ext>
                </a:extLst>
              </p:cNvPr>
              <p:cNvSpPr/>
              <p:nvPr/>
            </p:nvSpPr>
            <p:spPr>
              <a:xfrm>
                <a:off x="5297750" y="2491184"/>
                <a:ext cx="2966274" cy="2191657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cene3d>
                <a:camera prst="isometricOffAxis2Right"/>
                <a:lightRig rig="flood" dir="t"/>
              </a:scene3d>
              <a:sp3d extrusionH="63500" prstMaterial="flat">
                <a:extrusionClr>
                  <a:schemeClr val="accent5">
                    <a:lumMod val="60000"/>
                    <a:lumOff val="40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F7DE12E-1686-F347-BFE4-183E320F879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00394" y="3209177"/>
              <a:ext cx="543563" cy="370829"/>
              <a:chOff x="4968853" y="2434813"/>
              <a:chExt cx="3295171" cy="2248028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7E4FABAC-9500-4E45-979A-D483D67A889D}"/>
                  </a:ext>
                </a:extLst>
              </p:cNvPr>
              <p:cNvGrpSpPr/>
              <p:nvPr/>
            </p:nvGrpSpPr>
            <p:grpSpPr>
              <a:xfrm>
                <a:off x="4968853" y="2434813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F6CD22F8-9C73-5A43-9789-E98769F202F0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EB3886D-B8A3-2842-A485-E38BE1C664A3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9602241F-071D-2A4E-A5EE-EAB213D04277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FCDB44A9-4EC3-494C-97AB-059E02265AFC}"/>
                  </a:ext>
                </a:extLst>
              </p:cNvPr>
              <p:cNvGrpSpPr/>
              <p:nvPr/>
            </p:nvGrpSpPr>
            <p:grpSpPr>
              <a:xfrm>
                <a:off x="5139011" y="2463740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1C8413DC-2F4A-834C-B7E4-5B3A9E455C7B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75A7450B-2E7E-7849-A19E-BF73E8EDF4AF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962DDE4C-8568-F342-976D-F31B85300E63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61F03E23-3C51-5745-AC52-ABADFE28115F}"/>
                  </a:ext>
                </a:extLst>
              </p:cNvPr>
              <p:cNvSpPr/>
              <p:nvPr/>
            </p:nvSpPr>
            <p:spPr>
              <a:xfrm>
                <a:off x="5297750" y="2491184"/>
                <a:ext cx="2966274" cy="2191657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cene3d>
                <a:camera prst="isometricOffAxis2Right"/>
                <a:lightRig rig="flood" dir="t"/>
              </a:scene3d>
              <a:sp3d extrusionH="63500" prstMaterial="flat">
                <a:extrusionClr>
                  <a:schemeClr val="accent5">
                    <a:lumMod val="60000"/>
                    <a:lumOff val="40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B23383D-A7F9-AB49-A782-E124CB3E26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38027" y="3235590"/>
              <a:ext cx="543563" cy="370829"/>
              <a:chOff x="4968853" y="2434813"/>
              <a:chExt cx="3295171" cy="2248028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D591CC9B-0528-614E-933E-AE8AA3CC4A73}"/>
                  </a:ext>
                </a:extLst>
              </p:cNvPr>
              <p:cNvGrpSpPr/>
              <p:nvPr/>
            </p:nvGrpSpPr>
            <p:grpSpPr>
              <a:xfrm>
                <a:off x="4968853" y="2434813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E051E4F4-6822-1248-9607-DF36EA0491D7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3DAE73EC-41C8-3642-9DEA-544E484893AA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1ABFB34B-EDC1-BB4A-9833-6BE717672156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CE4F8555-72ED-E74B-AFCA-E497C23932FB}"/>
                  </a:ext>
                </a:extLst>
              </p:cNvPr>
              <p:cNvGrpSpPr/>
              <p:nvPr/>
            </p:nvGrpSpPr>
            <p:grpSpPr>
              <a:xfrm>
                <a:off x="5139011" y="2463740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E6773ACD-3301-284D-8658-286D0AFBAC70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C4CD6E4F-96DE-3241-AAE5-E6D2DA621D5F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EADF3736-E4EA-E44C-AB6A-68EABC64D65D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76002531-428A-9C4A-AA12-A68759F3EBAF}"/>
                  </a:ext>
                </a:extLst>
              </p:cNvPr>
              <p:cNvSpPr/>
              <p:nvPr/>
            </p:nvSpPr>
            <p:spPr>
              <a:xfrm>
                <a:off x="5297750" y="2491184"/>
                <a:ext cx="2966274" cy="2191657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cene3d>
                <a:camera prst="isometricOffAxis2Right"/>
                <a:lightRig rig="flood" dir="t"/>
              </a:scene3d>
              <a:sp3d extrusionH="63500" prstMaterial="flat">
                <a:extrusionClr>
                  <a:schemeClr val="accent4">
                    <a:lumMod val="60000"/>
                    <a:lumOff val="40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33D7854-220D-124D-AB1A-C9F50851DA7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26863" y="3080194"/>
              <a:ext cx="905938" cy="618048"/>
              <a:chOff x="4968853" y="2434813"/>
              <a:chExt cx="3295171" cy="2248028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F179515B-8C87-0647-8941-064EFE905230}"/>
                  </a:ext>
                </a:extLst>
              </p:cNvPr>
              <p:cNvGrpSpPr/>
              <p:nvPr/>
            </p:nvGrpSpPr>
            <p:grpSpPr>
              <a:xfrm>
                <a:off x="4968853" y="2434813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BE1F287A-8260-3B46-9D5F-3CDCBBE2F22A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DBA20C0B-8181-3244-BAB7-EF6F32EA58B4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40A4E267-0291-C84A-B2C7-FCF9EA7876AF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370C1AF1-57C8-FA4B-B3D3-0338325ECAEC}"/>
                  </a:ext>
                </a:extLst>
              </p:cNvPr>
              <p:cNvGrpSpPr/>
              <p:nvPr/>
            </p:nvGrpSpPr>
            <p:grpSpPr>
              <a:xfrm>
                <a:off x="5139011" y="2463740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16B512BF-9058-3F47-B09E-E74758C49DC1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C14F9A08-47A0-B84E-87FA-36BFC8FCC422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50A80395-35D3-2544-A3C8-695A23BCAD0A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64FB40F-4F66-914C-BC0D-825335C7EE0F}"/>
                  </a:ext>
                </a:extLst>
              </p:cNvPr>
              <p:cNvSpPr/>
              <p:nvPr/>
            </p:nvSpPr>
            <p:spPr>
              <a:xfrm>
                <a:off x="5297750" y="2491184"/>
                <a:ext cx="2966274" cy="2191657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cene3d>
                <a:camera prst="isometricOffAxis2Right"/>
                <a:lightRig rig="flood" dir="t"/>
              </a:scene3d>
              <a:sp3d extrusionH="63500" prstMaterial="flat">
                <a:extrusionClr>
                  <a:schemeClr val="accent4">
                    <a:lumMod val="60000"/>
                    <a:lumOff val="40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C0B343D-2F33-6944-894B-039F6C27279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46206" y="2935303"/>
              <a:ext cx="1268313" cy="865267"/>
              <a:chOff x="4968853" y="2434813"/>
              <a:chExt cx="3295171" cy="2248028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3060C84F-3A09-5E40-8EA7-69C13F5222A1}"/>
                  </a:ext>
                </a:extLst>
              </p:cNvPr>
              <p:cNvGrpSpPr/>
              <p:nvPr/>
            </p:nvGrpSpPr>
            <p:grpSpPr>
              <a:xfrm>
                <a:off x="4968853" y="2434813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222B3C7E-F341-A347-931A-82CBE541F8A5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818A7E89-2467-DF47-A4C0-43B7E277C780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9C76DE33-F820-C149-80AB-492F392170A9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EE20CA42-DCE8-144A-BF04-F7323B02549C}"/>
                  </a:ext>
                </a:extLst>
              </p:cNvPr>
              <p:cNvGrpSpPr/>
              <p:nvPr/>
            </p:nvGrpSpPr>
            <p:grpSpPr>
              <a:xfrm>
                <a:off x="5139011" y="2463740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19D84B83-E7BE-D34C-8BD9-E020F04061A6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588CED53-B273-794F-97CB-8AB3AC8A305B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C4C499D1-DD6D-D24A-B509-AE40105A564F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CD353C45-2EB3-824B-858A-5AEEF198754B}"/>
                  </a:ext>
                </a:extLst>
              </p:cNvPr>
              <p:cNvSpPr/>
              <p:nvPr/>
            </p:nvSpPr>
            <p:spPr>
              <a:xfrm>
                <a:off x="5297750" y="2491184"/>
                <a:ext cx="2966274" cy="2191657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cene3d>
                <a:camera prst="isometricOffAxis2Right"/>
                <a:lightRig rig="flood" dir="t"/>
              </a:scene3d>
              <a:sp3d extrusionH="63500" prstMaterial="flat">
                <a:extrusionClr>
                  <a:schemeClr val="accent4">
                    <a:lumMod val="60000"/>
                    <a:lumOff val="40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D323B2A-4ACE-A548-AF5D-0F7DBF894B0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022941" y="2792937"/>
              <a:ext cx="1632339" cy="1113612"/>
              <a:chOff x="4968853" y="2434813"/>
              <a:chExt cx="3295171" cy="2248028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21765BFE-C8F8-A14E-81CE-AFB9CD56C4DA}"/>
                  </a:ext>
                </a:extLst>
              </p:cNvPr>
              <p:cNvGrpSpPr/>
              <p:nvPr/>
            </p:nvGrpSpPr>
            <p:grpSpPr>
              <a:xfrm>
                <a:off x="4968853" y="2434813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0982DEE5-3592-534E-A813-D42B853CB401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85842803-909D-034B-9F8E-B71EC0C11DDF}"/>
                    </a:ext>
                  </a:extLst>
                </p:cNvPr>
                <p:cNvSpPr/>
                <p:nvPr/>
              </p:nvSpPr>
              <p:spPr>
                <a:xfrm>
                  <a:off x="5021766" y="2443961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5EC77721-461C-6146-B9A8-B9BBD95C9243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BD111232-3B81-A74A-8F17-264A28E6CA24}"/>
                  </a:ext>
                </a:extLst>
              </p:cNvPr>
              <p:cNvGrpSpPr/>
              <p:nvPr/>
            </p:nvGrpSpPr>
            <p:grpSpPr>
              <a:xfrm>
                <a:off x="5139011" y="2463740"/>
                <a:ext cx="3072100" cy="2209953"/>
                <a:chOff x="4968853" y="2434813"/>
                <a:chExt cx="3072100" cy="2209953"/>
              </a:xfrm>
            </p:grpSpPr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274C80B6-25C6-8B4A-8795-293CCE4C1B3C}"/>
                    </a:ext>
                  </a:extLst>
                </p:cNvPr>
                <p:cNvSpPr/>
                <p:nvPr/>
              </p:nvSpPr>
              <p:spPr>
                <a:xfrm>
                  <a:off x="4968853" y="2434813"/>
                  <a:ext cx="2966275" cy="2191658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20000"/>
                      <a:lumOff val="8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BB66CAA6-6301-8F4E-A7F9-29BD1FBC0C55}"/>
                    </a:ext>
                  </a:extLst>
                </p:cNvPr>
                <p:cNvSpPr/>
                <p:nvPr/>
              </p:nvSpPr>
              <p:spPr>
                <a:xfrm>
                  <a:off x="5021767" y="2443962"/>
                  <a:ext cx="2966275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60000"/>
                      <a:lumOff val="40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F171A4EC-D3B7-284F-8CAD-6B5CEBEC1473}"/>
                    </a:ext>
                  </a:extLst>
                </p:cNvPr>
                <p:cNvSpPr/>
                <p:nvPr/>
              </p:nvSpPr>
              <p:spPr>
                <a:xfrm>
                  <a:off x="5074679" y="2453109"/>
                  <a:ext cx="2966274" cy="219165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isometricOffAxis2Right"/>
                  <a:lightRig rig="flood" dir="t"/>
                </a:scene3d>
                <a:sp3d extrusionH="63500" prstMaterial="flat">
                  <a:extrusionClr>
                    <a:schemeClr val="accent6">
                      <a:lumMod val="7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534BA10-8E04-4A4D-BD03-52725F9D59B3}"/>
                  </a:ext>
                </a:extLst>
              </p:cNvPr>
              <p:cNvSpPr/>
              <p:nvPr/>
            </p:nvSpPr>
            <p:spPr>
              <a:xfrm>
                <a:off x="5297750" y="2491184"/>
                <a:ext cx="2966274" cy="2191657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cene3d>
                <a:camera prst="isometricOffAxis2Right"/>
                <a:lightRig rig="flood" dir="t"/>
              </a:scene3d>
              <a:sp3d extrusionH="63500" prstMaterial="flat">
                <a:extrusionClr>
                  <a:schemeClr val="accent4">
                    <a:lumMod val="60000"/>
                    <a:lumOff val="40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E981EA-3CAF-1242-87BF-55957894254C}"/>
                </a:ext>
              </a:extLst>
            </p:cNvPr>
            <p:cNvSpPr/>
            <p:nvPr/>
          </p:nvSpPr>
          <p:spPr>
            <a:xfrm>
              <a:off x="5234326" y="2828339"/>
              <a:ext cx="1469412" cy="1085687"/>
            </a:xfrm>
            <a:prstGeom prst="rect">
              <a:avLst/>
            </a:prstGeom>
            <a:solidFill>
              <a:srgbClr val="73FDD6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scene3d>
              <a:camera prst="isometricOffAxis2Right"/>
              <a:lightRig rig="flood" dir="t"/>
            </a:scene3d>
            <a:sp3d extrusionH="63500" prstMaterial="flat">
              <a:extrusionClr>
                <a:srgbClr val="73FDD6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89" name="Picture 88">
            <a:extLst>
              <a:ext uri="{FF2B5EF4-FFF2-40B4-BE49-F238E27FC236}">
                <a16:creationId xmlns:a16="http://schemas.microsoft.com/office/drawing/2014/main" id="{A71713B7-47F8-384D-B23C-4E78AFA1D70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462352" y="2004016"/>
            <a:ext cx="1387701" cy="1454112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397F025E-C1B3-0841-A8A9-459FECFEC0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69538" y="2007682"/>
            <a:ext cx="1387511" cy="1453911"/>
          </a:xfrm>
          <a:prstGeom prst="rect">
            <a:avLst/>
          </a:prstGeom>
        </p:spPr>
      </p:pic>
      <p:sp>
        <p:nvSpPr>
          <p:cNvPr id="91" name="Right Arrow 90">
            <a:extLst>
              <a:ext uri="{FF2B5EF4-FFF2-40B4-BE49-F238E27FC236}">
                <a16:creationId xmlns:a16="http://schemas.microsoft.com/office/drawing/2014/main" id="{A66B9437-753F-0347-BCAB-F5AA06B68256}"/>
              </a:ext>
            </a:extLst>
          </p:cNvPr>
          <p:cNvSpPr/>
          <p:nvPr/>
        </p:nvSpPr>
        <p:spPr>
          <a:xfrm>
            <a:off x="3708324" y="2457282"/>
            <a:ext cx="914051" cy="5065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21917" tIns="60958" rIns="121917" bIns="60958" rtlCol="0" anchor="ctr"/>
          <a:lstStyle/>
          <a:p>
            <a:pPr algn="ctr"/>
            <a:endParaRPr lang="en-US" sz="3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2" name="Right Arrow 91">
            <a:extLst>
              <a:ext uri="{FF2B5EF4-FFF2-40B4-BE49-F238E27FC236}">
                <a16:creationId xmlns:a16="http://schemas.microsoft.com/office/drawing/2014/main" id="{2FE366D9-9C6D-124D-B258-D6CF73F36FA6}"/>
              </a:ext>
            </a:extLst>
          </p:cNvPr>
          <p:cNvSpPr/>
          <p:nvPr/>
        </p:nvSpPr>
        <p:spPr>
          <a:xfrm>
            <a:off x="7193925" y="2495377"/>
            <a:ext cx="914051" cy="5065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21917" tIns="60958" rIns="121917" bIns="60958" rtlCol="0" anchor="ctr"/>
          <a:lstStyle/>
          <a:p>
            <a:pPr algn="ctr"/>
            <a:endParaRPr lang="en-US" sz="3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Content Placeholder 2">
            <a:extLst>
              <a:ext uri="{FF2B5EF4-FFF2-40B4-BE49-F238E27FC236}">
                <a16:creationId xmlns:a16="http://schemas.microsoft.com/office/drawing/2014/main" id="{2BE6E8F4-B5B1-6F4B-BBAC-7777F1E10AFB}"/>
              </a:ext>
            </a:extLst>
          </p:cNvPr>
          <p:cNvSpPr txBox="1">
            <a:spLocks/>
          </p:cNvSpPr>
          <p:nvPr/>
        </p:nvSpPr>
        <p:spPr>
          <a:xfrm>
            <a:off x="751940" y="3805905"/>
            <a:ext cx="10515600" cy="2302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―"/>
              <a:defRPr sz="2400" kern="1200">
                <a:solidFill>
                  <a:srgbClr val="64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/>
              <a:t>Provide voxel-wise classification to input</a:t>
            </a:r>
          </a:p>
          <a:p>
            <a:pPr fontAlgn="auto">
              <a:spcAft>
                <a:spcPts val="0"/>
              </a:spcAft>
            </a:pPr>
            <a:r>
              <a:rPr lang="en-US"/>
              <a:t>Example of Applications</a:t>
            </a:r>
          </a:p>
          <a:p>
            <a:pPr lvl="1" fontAlgn="auto">
              <a:spcAft>
                <a:spcPts val="0"/>
              </a:spcAft>
            </a:pPr>
            <a:r>
              <a:rPr lang="en-US"/>
              <a:t>Fast segmentation</a:t>
            </a:r>
          </a:p>
          <a:p>
            <a:pPr lvl="1" fontAlgn="auto">
              <a:spcAft>
                <a:spcPts val="0"/>
              </a:spcAft>
            </a:pPr>
            <a:r>
              <a:rPr lang="en-US"/>
              <a:t>Identify suspected pathology directly on images</a:t>
            </a:r>
          </a:p>
          <a:p>
            <a:pPr lvl="1" fontAlgn="auto">
              <a:spcAft>
                <a:spcPts val="0"/>
              </a:spcAft>
            </a:pPr>
            <a:r>
              <a:rPr lang="en-US"/>
              <a:t>Perform attenuation correction for PET/MR of the brain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984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New Layer- Transpose Convolution</a:t>
            </a:r>
          </a:p>
        </p:txBody>
      </p:sp>
      <p:sp>
        <p:nvSpPr>
          <p:cNvPr id="4" name="AutoShape 2" descr="Image result for transpose convolution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38" tIns="45719" rIns="91438" bIns="4571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"/>
          <a:stretch/>
        </p:blipFill>
        <p:spPr bwMode="auto">
          <a:xfrm>
            <a:off x="2487707" y="1934183"/>
            <a:ext cx="6598560" cy="2503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 bwMode="auto">
          <a:xfrm>
            <a:off x="1064883" y="4921038"/>
            <a:ext cx="8955785" cy="1169551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marL="457200" indent="-457200">
              <a:lnSpc>
                <a:spcPct val="10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Convolution layers </a:t>
            </a:r>
            <a:r>
              <a:rPr lang="en-US" sz="2800" dirty="0" err="1"/>
              <a:t>downsample</a:t>
            </a:r>
            <a:r>
              <a:rPr lang="en-US" sz="2800" dirty="0"/>
              <a:t> and encode</a:t>
            </a:r>
          </a:p>
          <a:p>
            <a:pPr marL="457200" indent="-457200">
              <a:lnSpc>
                <a:spcPct val="10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800" b="0" dirty="0"/>
              <a:t>Transpose convolution layers </a:t>
            </a:r>
            <a:r>
              <a:rPr lang="en-US" sz="2800" b="0" dirty="0" err="1"/>
              <a:t>upsample</a:t>
            </a:r>
            <a:r>
              <a:rPr lang="en-US" sz="2800" b="0" dirty="0"/>
              <a:t> and decode</a:t>
            </a:r>
          </a:p>
        </p:txBody>
      </p:sp>
    </p:spTree>
    <p:extLst>
      <p:ext uri="{BB962C8B-B14F-4D97-AF65-F5344CB8AC3E}">
        <p14:creationId xmlns:p14="http://schemas.microsoft.com/office/powerpoint/2010/main" val="721968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Image result for u-ne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4083" y="1354347"/>
            <a:ext cx="7604567" cy="542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4800" y="704422"/>
            <a:ext cx="4172309" cy="5942442"/>
          </a:xfrm>
        </p:spPr>
        <p:txBody>
          <a:bodyPr/>
          <a:lstStyle/>
          <a:p>
            <a:r>
              <a:rPr lang="en-US" dirty="0"/>
              <a:t>Convolutional Encoder-Decoder</a:t>
            </a:r>
          </a:p>
          <a:p>
            <a:r>
              <a:rPr lang="en-US" dirty="0"/>
              <a:t>Includes skip connections for maintaining spatial resolution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Network architectures – U-net (</a:t>
            </a:r>
            <a:r>
              <a:rPr lang="en-US" dirty="0" err="1"/>
              <a:t>Ronneberger</a:t>
            </a:r>
            <a:r>
              <a:rPr lang="en-US" dirty="0"/>
              <a:t>, 2015)</a:t>
            </a:r>
          </a:p>
        </p:txBody>
      </p:sp>
    </p:spTree>
    <p:extLst>
      <p:ext uri="{BB962C8B-B14F-4D97-AF65-F5344CB8AC3E}">
        <p14:creationId xmlns:p14="http://schemas.microsoft.com/office/powerpoint/2010/main" val="260749951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>
        <a:spAutoFit/>
      </a:bodyPr>
      <a:lstStyle>
        <a:defPPr marL="228600" indent="-228600" algn="ctr" fontAlgn="auto">
          <a:lnSpc>
            <a:spcPct val="90000"/>
          </a:lnSpc>
          <a:spcBef>
            <a:spcPts val="1000"/>
          </a:spcBef>
          <a:spcAft>
            <a:spcPts val="0"/>
          </a:spcAft>
          <a:buFont typeface="Arial" panose="020B0604020202020204" pitchFamily="34" charset="0"/>
          <a:buChar char="•"/>
          <a:defRPr sz="2800" dirty="0">
            <a:solidFill>
              <a:prstClr val="black"/>
            </a:solidFill>
            <a:latin typeface="Calibri" panose="020F0502020204030204"/>
          </a:defRPr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txDef>
      <a:spPr bwMode="auto">
        <a:noFill/>
        <a:ln w="19050">
          <a:noFill/>
          <a:miter lim="800000"/>
          <a:headEnd/>
          <a:tailEnd/>
        </a:ln>
        <a:effectLst/>
      </a:spPr>
      <a:bodyPr wrap="square" anchorCtr="1">
        <a:spAutoFit/>
      </a:bodyPr>
      <a:lstStyle>
        <a:defPPr algn="ctr">
          <a:lnSpc>
            <a:spcPct val="100000"/>
          </a:lnSpc>
          <a:spcBef>
            <a:spcPct val="50000"/>
          </a:spcBef>
          <a:buFontTx/>
          <a:buNone/>
          <a:defRPr sz="2800" b="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164894</TotalTime>
  <Words>425</Words>
  <Application>Microsoft Office PowerPoint</Application>
  <PresentationFormat>Widescreen</PresentationFormat>
  <Paragraphs>172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Adobe Fan Heiti Std B</vt:lpstr>
      <vt:lpstr>Arial</vt:lpstr>
      <vt:lpstr>Calibri</vt:lpstr>
      <vt:lpstr>Calibri Light</vt:lpstr>
      <vt:lpstr>1_Office Theme</vt:lpstr>
      <vt:lpstr>ML4MI Bootcamp:   Network training strategies     </vt:lpstr>
      <vt:lpstr>PowerPoint Presentation</vt:lpstr>
      <vt:lpstr>PowerPoint Presentation</vt:lpstr>
      <vt:lpstr>Steps needed to implement DL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Declaration of Conflict of Interest or Relationship</dc:title>
  <dc:creator>Kevin M Johnson</dc:creator>
  <cp:lastModifiedBy>Jacob Johnson</cp:lastModifiedBy>
  <cp:revision>4527</cp:revision>
  <dcterms:created xsi:type="dcterms:W3CDTF">2010-04-21T20:03:43Z</dcterms:created>
  <dcterms:modified xsi:type="dcterms:W3CDTF">2018-07-26T14:22:56Z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